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9" r:id="rId3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99"/>
    <a:srgbClr val="C00000"/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196" autoAdjust="0"/>
  </p:normalViewPr>
  <p:slideViewPr>
    <p:cSldViewPr>
      <p:cViewPr varScale="1">
        <p:scale>
          <a:sx n="113" d="100"/>
          <a:sy n="113" d="100"/>
        </p:scale>
        <p:origin x="586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941127445002865E-2"/>
          <c:y val="2.3022603929042582E-2"/>
          <c:w val="0.88234160699149866"/>
          <c:h val="0.8032342409237696"/>
        </c:manualLayout>
      </c:layout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Aktuelle Lage</c:v>
                </c:pt>
              </c:strCache>
            </c:strRef>
          </c:tx>
          <c:spPr>
            <a:ln w="31750">
              <a:solidFill>
                <a:srgbClr val="C00000"/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Sheet1!$A$2:$A$163</c:f>
              <c:numCache>
                <c:formatCode>mmm\-yy</c:formatCode>
                <c:ptCount val="162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</c:numCache>
            </c:numRef>
          </c:cat>
          <c:val>
            <c:numRef>
              <c:f>Sheet1!$B$2:$B$163</c:f>
              <c:numCache>
                <c:formatCode>0.0</c:formatCode>
                <c:ptCount val="162"/>
                <c:pt idx="0">
                  <c:v>41.482210000000002</c:v>
                </c:pt>
                <c:pt idx="1">
                  <c:v>41.429920000000003</c:v>
                </c:pt>
                <c:pt idx="2">
                  <c:v>43.357500000000002</c:v>
                </c:pt>
                <c:pt idx="3">
                  <c:v>42.177</c:v>
                </c:pt>
                <c:pt idx="4">
                  <c:v>43.340470000000003</c:v>
                </c:pt>
                <c:pt idx="5">
                  <c:v>39.116990000000001</c:v>
                </c:pt>
                <c:pt idx="6">
                  <c:v>37.287350000000004</c:v>
                </c:pt>
                <c:pt idx="7">
                  <c:v>33.30283</c:v>
                </c:pt>
                <c:pt idx="8">
                  <c:v>33.578319999999998</c:v>
                </c:pt>
                <c:pt idx="9">
                  <c:v>32.178170000000001</c:v>
                </c:pt>
                <c:pt idx="10">
                  <c:v>33.148470000000003</c:v>
                </c:pt>
                <c:pt idx="11">
                  <c:v>33.057740000000003</c:v>
                </c:pt>
                <c:pt idx="12">
                  <c:v>33.10398</c:v>
                </c:pt>
                <c:pt idx="13">
                  <c:v>36.711950000000002</c:v>
                </c:pt>
                <c:pt idx="14">
                  <c:v>33.51108</c:v>
                </c:pt>
                <c:pt idx="15">
                  <c:v>28.500879999999999</c:v>
                </c:pt>
                <c:pt idx="16">
                  <c:v>31.191880000000001</c:v>
                </c:pt>
                <c:pt idx="17">
                  <c:v>26.244689999999999</c:v>
                </c:pt>
                <c:pt idx="18">
                  <c:v>21.056470000000001</c:v>
                </c:pt>
                <c:pt idx="19">
                  <c:v>20.060169999999999</c:v>
                </c:pt>
                <c:pt idx="20">
                  <c:v>15.855370000000001</c:v>
                </c:pt>
                <c:pt idx="21">
                  <c:v>7.40402</c:v>
                </c:pt>
                <c:pt idx="22">
                  <c:v>-12.68426</c:v>
                </c:pt>
                <c:pt idx="23">
                  <c:v>-35.565449999999998</c:v>
                </c:pt>
                <c:pt idx="24">
                  <c:v>-36.753270000000001</c:v>
                </c:pt>
                <c:pt idx="25">
                  <c:v>-46.474440000000001</c:v>
                </c:pt>
                <c:pt idx="26">
                  <c:v>-54.678449999999998</c:v>
                </c:pt>
                <c:pt idx="27">
                  <c:v>-57.445920000000001</c:v>
                </c:pt>
                <c:pt idx="28">
                  <c:v>-62.945149999999998</c:v>
                </c:pt>
                <c:pt idx="29">
                  <c:v>-61.651330000000002</c:v>
                </c:pt>
                <c:pt idx="30">
                  <c:v>-58.83867</c:v>
                </c:pt>
                <c:pt idx="31">
                  <c:v>-53.924460000000003</c:v>
                </c:pt>
                <c:pt idx="32">
                  <c:v>-50.846400000000003</c:v>
                </c:pt>
                <c:pt idx="33">
                  <c:v>-41.897669999999998</c:v>
                </c:pt>
                <c:pt idx="34">
                  <c:v>-34.05471</c:v>
                </c:pt>
                <c:pt idx="35">
                  <c:v>-29.137709999999998</c:v>
                </c:pt>
                <c:pt idx="36">
                  <c:v>-25.19041</c:v>
                </c:pt>
                <c:pt idx="37">
                  <c:v>-24.05613</c:v>
                </c:pt>
                <c:pt idx="38">
                  <c:v>-17.374749999999999</c:v>
                </c:pt>
                <c:pt idx="39">
                  <c:v>-2.8938799999999998</c:v>
                </c:pt>
                <c:pt idx="40">
                  <c:v>3.97871</c:v>
                </c:pt>
                <c:pt idx="41">
                  <c:v>11.8637</c:v>
                </c:pt>
                <c:pt idx="42">
                  <c:v>23.3018</c:v>
                </c:pt>
                <c:pt idx="43">
                  <c:v>23.805810000000001</c:v>
                </c:pt>
                <c:pt idx="44">
                  <c:v>26.559850000000001</c:v>
                </c:pt>
                <c:pt idx="45">
                  <c:v>37.161279999999998</c:v>
                </c:pt>
                <c:pt idx="46">
                  <c:v>33.603990000000003</c:v>
                </c:pt>
                <c:pt idx="47">
                  <c:v>38.618490000000001</c:v>
                </c:pt>
                <c:pt idx="48">
                  <c:v>41.064770000000003</c:v>
                </c:pt>
                <c:pt idx="49">
                  <c:v>39.931220000000003</c:v>
                </c:pt>
                <c:pt idx="50">
                  <c:v>43.342759999999998</c:v>
                </c:pt>
                <c:pt idx="51">
                  <c:v>46.174990000000001</c:v>
                </c:pt>
                <c:pt idx="52">
                  <c:v>46.851260000000003</c:v>
                </c:pt>
                <c:pt idx="53">
                  <c:v>45.691490000000002</c:v>
                </c:pt>
                <c:pt idx="54">
                  <c:v>42.755279999999999</c:v>
                </c:pt>
                <c:pt idx="55">
                  <c:v>37.786709999999999</c:v>
                </c:pt>
                <c:pt idx="56">
                  <c:v>41.913170000000001</c:v>
                </c:pt>
                <c:pt idx="57">
                  <c:v>36.354410000000001</c:v>
                </c:pt>
                <c:pt idx="58">
                  <c:v>35.417369999999998</c:v>
                </c:pt>
                <c:pt idx="59">
                  <c:v>35.319800000000001</c:v>
                </c:pt>
                <c:pt idx="60">
                  <c:v>37.209299999999999</c:v>
                </c:pt>
                <c:pt idx="61">
                  <c:v>35.111759999999997</c:v>
                </c:pt>
                <c:pt idx="62">
                  <c:v>31.919129999999999</c:v>
                </c:pt>
                <c:pt idx="63">
                  <c:v>27.98865</c:v>
                </c:pt>
                <c:pt idx="64">
                  <c:v>23.235199999999999</c:v>
                </c:pt>
                <c:pt idx="65">
                  <c:v>24.030729999999998</c:v>
                </c:pt>
                <c:pt idx="66">
                  <c:v>19.220020000000002</c:v>
                </c:pt>
                <c:pt idx="67">
                  <c:v>17.036850000000001</c:v>
                </c:pt>
                <c:pt idx="68">
                  <c:v>14.089040000000001</c:v>
                </c:pt>
                <c:pt idx="69">
                  <c:v>9.4984199999999994</c:v>
                </c:pt>
                <c:pt idx="70">
                  <c:v>12.98329</c:v>
                </c:pt>
                <c:pt idx="71">
                  <c:v>13.0489</c:v>
                </c:pt>
                <c:pt idx="72">
                  <c:v>10.56883</c:v>
                </c:pt>
                <c:pt idx="73">
                  <c:v>11.24727</c:v>
                </c:pt>
                <c:pt idx="74">
                  <c:v>8.5892300000000006</c:v>
                </c:pt>
                <c:pt idx="75">
                  <c:v>5.1437400000000002</c:v>
                </c:pt>
                <c:pt idx="76">
                  <c:v>7.6342100000000004</c:v>
                </c:pt>
                <c:pt idx="77">
                  <c:v>7.4699400000000002</c:v>
                </c:pt>
                <c:pt idx="78">
                  <c:v>11.6715</c:v>
                </c:pt>
                <c:pt idx="79">
                  <c:v>15.950139999999999</c:v>
                </c:pt>
                <c:pt idx="80">
                  <c:v>15.138540000000001</c:v>
                </c:pt>
                <c:pt idx="81">
                  <c:v>20.12865</c:v>
                </c:pt>
                <c:pt idx="82">
                  <c:v>23.393350000000002</c:v>
                </c:pt>
                <c:pt idx="83">
                  <c:v>22.40476</c:v>
                </c:pt>
                <c:pt idx="84">
                  <c:v>23.23706</c:v>
                </c:pt>
                <c:pt idx="85">
                  <c:v>31.815840000000001</c:v>
                </c:pt>
                <c:pt idx="86">
                  <c:v>36.780140000000003</c:v>
                </c:pt>
                <c:pt idx="87">
                  <c:v>36.49736</c:v>
                </c:pt>
                <c:pt idx="88">
                  <c:v>33.275910000000003</c:v>
                </c:pt>
                <c:pt idx="89">
                  <c:v>31.026959999999999</c:v>
                </c:pt>
                <c:pt idx="90">
                  <c:v>27.869129999999998</c:v>
                </c:pt>
                <c:pt idx="91">
                  <c:v>27.641110000000001</c:v>
                </c:pt>
                <c:pt idx="92">
                  <c:v>29.277529999999999</c:v>
                </c:pt>
                <c:pt idx="93">
                  <c:v>25.103290000000001</c:v>
                </c:pt>
                <c:pt idx="94">
                  <c:v>23.427689999999998</c:v>
                </c:pt>
                <c:pt idx="95">
                  <c:v>22.577480000000001</c:v>
                </c:pt>
                <c:pt idx="96">
                  <c:v>21.13072</c:v>
                </c:pt>
                <c:pt idx="97">
                  <c:v>18.52721</c:v>
                </c:pt>
                <c:pt idx="98">
                  <c:v>20.353280000000002</c:v>
                </c:pt>
                <c:pt idx="99">
                  <c:v>22.233799999999999</c:v>
                </c:pt>
                <c:pt idx="100">
                  <c:v>23.235209999999999</c:v>
                </c:pt>
                <c:pt idx="101">
                  <c:v>20.373950000000001</c:v>
                </c:pt>
                <c:pt idx="102">
                  <c:v>23.07911</c:v>
                </c:pt>
                <c:pt idx="103">
                  <c:v>28.34066</c:v>
                </c:pt>
                <c:pt idx="104">
                  <c:v>21.16328</c:v>
                </c:pt>
                <c:pt idx="105">
                  <c:v>20.60407</c:v>
                </c:pt>
                <c:pt idx="106">
                  <c:v>21.585789999999999</c:v>
                </c:pt>
                <c:pt idx="107">
                  <c:v>20.266010000000001</c:v>
                </c:pt>
                <c:pt idx="108">
                  <c:v>17.905670000000001</c:v>
                </c:pt>
                <c:pt idx="109">
                  <c:v>17.50216</c:v>
                </c:pt>
                <c:pt idx="110">
                  <c:v>18.48048</c:v>
                </c:pt>
                <c:pt idx="111">
                  <c:v>17.29372</c:v>
                </c:pt>
                <c:pt idx="112">
                  <c:v>20.165469999999999</c:v>
                </c:pt>
                <c:pt idx="113">
                  <c:v>23.527560000000001</c:v>
                </c:pt>
                <c:pt idx="114">
                  <c:v>23.18207</c:v>
                </c:pt>
                <c:pt idx="115">
                  <c:v>16.02195</c:v>
                </c:pt>
                <c:pt idx="116">
                  <c:v>24.171099999999999</c:v>
                </c:pt>
                <c:pt idx="117">
                  <c:v>28.272189999999998</c:v>
                </c:pt>
                <c:pt idx="118">
                  <c:v>25.594390000000001</c:v>
                </c:pt>
                <c:pt idx="119">
                  <c:v>28.72953</c:v>
                </c:pt>
                <c:pt idx="120">
                  <c:v>32.475490000000001</c:v>
                </c:pt>
                <c:pt idx="121">
                  <c:v>35.215490000000003</c:v>
                </c:pt>
                <c:pt idx="122">
                  <c:v>37.741140000000001</c:v>
                </c:pt>
                <c:pt idx="123">
                  <c:v>41.843649999999997</c:v>
                </c:pt>
                <c:pt idx="124">
                  <c:v>39.3108</c:v>
                </c:pt>
                <c:pt idx="125">
                  <c:v>43.39667</c:v>
                </c:pt>
                <c:pt idx="126">
                  <c:v>44.322960000000002</c:v>
                </c:pt>
                <c:pt idx="127">
                  <c:v>45.55659</c:v>
                </c:pt>
                <c:pt idx="128">
                  <c:v>47.187060000000002</c:v>
                </c:pt>
                <c:pt idx="129">
                  <c:v>50.091920000000002</c:v>
                </c:pt>
                <c:pt idx="130">
                  <c:v>51.674779999999998</c:v>
                </c:pt>
                <c:pt idx="131">
                  <c:v>52.089309999999998</c:v>
                </c:pt>
                <c:pt idx="132">
                  <c:v>52.971580000000003</c:v>
                </c:pt>
                <c:pt idx="133">
                  <c:v>53.793370000000003</c:v>
                </c:pt>
                <c:pt idx="134">
                  <c:v>53.09346</c:v>
                </c:pt>
                <c:pt idx="135">
                  <c:v>50.421979999999998</c:v>
                </c:pt>
                <c:pt idx="136">
                  <c:v>50.50018</c:v>
                </c:pt>
                <c:pt idx="137">
                  <c:v>49.314010000000003</c:v>
                </c:pt>
                <c:pt idx="138">
                  <c:v>49.434699999999999</c:v>
                </c:pt>
                <c:pt idx="139">
                  <c:v>48.76444</c:v>
                </c:pt>
                <c:pt idx="140">
                  <c:v>50.444710000000001</c:v>
                </c:pt>
                <c:pt idx="141">
                  <c:v>46.048969999999997</c:v>
                </c:pt>
                <c:pt idx="142">
                  <c:v>41.557780000000001</c:v>
                </c:pt>
                <c:pt idx="143">
                  <c:v>40.692149999999998</c:v>
                </c:pt>
                <c:pt idx="144">
                  <c:v>33.566809999999997</c:v>
                </c:pt>
                <c:pt idx="145">
                  <c:v>28.332920000000001</c:v>
                </c:pt>
                <c:pt idx="146">
                  <c:v>22.267700000000001</c:v>
                </c:pt>
                <c:pt idx="147">
                  <c:v>18.895679999999999</c:v>
                </c:pt>
                <c:pt idx="148">
                  <c:v>16.738160000000001</c:v>
                </c:pt>
                <c:pt idx="149">
                  <c:v>11.29299</c:v>
                </c:pt>
                <c:pt idx="150">
                  <c:v>0.62534000000000001</c:v>
                </c:pt>
                <c:pt idx="151">
                  <c:v>1.89713</c:v>
                </c:pt>
                <c:pt idx="152">
                  <c:v>-4.6001200000000004</c:v>
                </c:pt>
                <c:pt idx="153">
                  <c:v>-8.0448299999999993</c:v>
                </c:pt>
                <c:pt idx="154">
                  <c:v>-8.5003700000000002</c:v>
                </c:pt>
                <c:pt idx="155">
                  <c:v>-10.1983</c:v>
                </c:pt>
                <c:pt idx="156">
                  <c:v>-13.09294</c:v>
                </c:pt>
                <c:pt idx="157">
                  <c:v>-6.1389899999999997</c:v>
                </c:pt>
                <c:pt idx="158">
                  <c:v>-6.7739399999999996</c:v>
                </c:pt>
                <c:pt idx="159">
                  <c:v>-37.764740000000003</c:v>
                </c:pt>
                <c:pt idx="160">
                  <c:v>-48.228659999999998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6A8-4B30-AFB0-211F6534681E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Ewartungen für die nächsten sechs Monate</c:v>
                </c:pt>
              </c:strCache>
            </c:strRef>
          </c:tx>
          <c:spPr>
            <a:ln w="31750">
              <a:solidFill>
                <a:schemeClr val="accent2">
                  <a:lumMod val="75000"/>
                </a:schemeClr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Sheet1!$A$2:$A$163</c:f>
              <c:numCache>
                <c:formatCode>mmm\-yy</c:formatCode>
                <c:ptCount val="162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</c:numCache>
            </c:numRef>
          </c:cat>
          <c:val>
            <c:numRef>
              <c:f>Sheet1!$C$2:$C$163</c:f>
              <c:numCache>
                <c:formatCode>0.0</c:formatCode>
                <c:ptCount val="162"/>
                <c:pt idx="0">
                  <c:v>15.568070000000001</c:v>
                </c:pt>
                <c:pt idx="1">
                  <c:v>18.890160000000002</c:v>
                </c:pt>
                <c:pt idx="2">
                  <c:v>18.48574</c:v>
                </c:pt>
                <c:pt idx="3">
                  <c:v>16.437110000000001</c:v>
                </c:pt>
                <c:pt idx="4">
                  <c:v>15.08567</c:v>
                </c:pt>
                <c:pt idx="5">
                  <c:v>14.73348</c:v>
                </c:pt>
                <c:pt idx="6">
                  <c:v>11.826829999999999</c:v>
                </c:pt>
                <c:pt idx="7">
                  <c:v>11.407909999999999</c:v>
                </c:pt>
                <c:pt idx="8">
                  <c:v>14.89345</c:v>
                </c:pt>
                <c:pt idx="9">
                  <c:v>11.2598</c:v>
                </c:pt>
                <c:pt idx="10">
                  <c:v>10.53407</c:v>
                </c:pt>
                <c:pt idx="11">
                  <c:v>8.8400300000000005</c:v>
                </c:pt>
                <c:pt idx="12">
                  <c:v>8.3967799999999997</c:v>
                </c:pt>
                <c:pt idx="13">
                  <c:v>6.4347200000000004</c:v>
                </c:pt>
                <c:pt idx="14">
                  <c:v>1.3468199999999999</c:v>
                </c:pt>
                <c:pt idx="15">
                  <c:v>3.9849600000000001</c:v>
                </c:pt>
                <c:pt idx="16">
                  <c:v>0.97314000000000001</c:v>
                </c:pt>
                <c:pt idx="17">
                  <c:v>-10.065329999999999</c:v>
                </c:pt>
                <c:pt idx="18">
                  <c:v>-12.7296</c:v>
                </c:pt>
                <c:pt idx="19">
                  <c:v>-18.276119999999999</c:v>
                </c:pt>
                <c:pt idx="20">
                  <c:v>-21.48048</c:v>
                </c:pt>
                <c:pt idx="21">
                  <c:v>-39.272179999999999</c:v>
                </c:pt>
                <c:pt idx="22">
                  <c:v>-48.303100000000001</c:v>
                </c:pt>
                <c:pt idx="23">
                  <c:v>-54.825220000000002</c:v>
                </c:pt>
                <c:pt idx="24">
                  <c:v>-46.576210000000003</c:v>
                </c:pt>
                <c:pt idx="25">
                  <c:v>-44.322670000000002</c:v>
                </c:pt>
                <c:pt idx="26">
                  <c:v>-39.996699999999997</c:v>
                </c:pt>
                <c:pt idx="27">
                  <c:v>-34.405529999999999</c:v>
                </c:pt>
                <c:pt idx="28">
                  <c:v>-23.74952</c:v>
                </c:pt>
                <c:pt idx="29">
                  <c:v>-13.594659999999999</c:v>
                </c:pt>
                <c:pt idx="30">
                  <c:v>-6.6227600000000004</c:v>
                </c:pt>
                <c:pt idx="31">
                  <c:v>9.1296800000000005</c:v>
                </c:pt>
                <c:pt idx="32">
                  <c:v>11.86688</c:v>
                </c:pt>
                <c:pt idx="33">
                  <c:v>12.21364</c:v>
                </c:pt>
                <c:pt idx="34">
                  <c:v>13.85938</c:v>
                </c:pt>
                <c:pt idx="35">
                  <c:v>15.2577</c:v>
                </c:pt>
                <c:pt idx="36">
                  <c:v>13.297689999999999</c:v>
                </c:pt>
                <c:pt idx="37">
                  <c:v>14.222250000000001</c:v>
                </c:pt>
                <c:pt idx="38">
                  <c:v>15.922800000000001</c:v>
                </c:pt>
                <c:pt idx="39">
                  <c:v>18.430309999999999</c:v>
                </c:pt>
                <c:pt idx="40">
                  <c:v>21.238859999999999</c:v>
                </c:pt>
                <c:pt idx="41">
                  <c:v>19.453240000000001</c:v>
                </c:pt>
                <c:pt idx="42">
                  <c:v>23.45083</c:v>
                </c:pt>
                <c:pt idx="43">
                  <c:v>24.979590000000002</c:v>
                </c:pt>
                <c:pt idx="44">
                  <c:v>23.345479999999998</c:v>
                </c:pt>
                <c:pt idx="45">
                  <c:v>26.17991</c:v>
                </c:pt>
                <c:pt idx="46">
                  <c:v>26.75189</c:v>
                </c:pt>
                <c:pt idx="47">
                  <c:v>28.920300000000001</c:v>
                </c:pt>
                <c:pt idx="48">
                  <c:v>25.6738</c:v>
                </c:pt>
                <c:pt idx="49">
                  <c:v>24.52047</c:v>
                </c:pt>
                <c:pt idx="50">
                  <c:v>19.761420000000001</c:v>
                </c:pt>
                <c:pt idx="51">
                  <c:v>11.961370000000001</c:v>
                </c:pt>
                <c:pt idx="52">
                  <c:v>9.4423899999999996</c:v>
                </c:pt>
                <c:pt idx="53">
                  <c:v>12.27711</c:v>
                </c:pt>
                <c:pt idx="54">
                  <c:v>5.8104300000000002</c:v>
                </c:pt>
                <c:pt idx="55">
                  <c:v>-0.21048</c:v>
                </c:pt>
                <c:pt idx="56">
                  <c:v>9.6579999999999999E-2</c:v>
                </c:pt>
                <c:pt idx="57">
                  <c:v>-2.9678100000000001</c:v>
                </c:pt>
                <c:pt idx="58">
                  <c:v>-2.38971</c:v>
                </c:pt>
                <c:pt idx="59">
                  <c:v>-8.8849099999999996</c:v>
                </c:pt>
                <c:pt idx="60">
                  <c:v>-4.9559499999999996</c:v>
                </c:pt>
                <c:pt idx="61">
                  <c:v>-7.4645999999999999</c:v>
                </c:pt>
                <c:pt idx="62">
                  <c:v>-7.3799900000000003</c:v>
                </c:pt>
                <c:pt idx="63">
                  <c:v>-8.2293599999999998</c:v>
                </c:pt>
                <c:pt idx="64">
                  <c:v>-12.88517</c:v>
                </c:pt>
                <c:pt idx="65">
                  <c:v>-14.5563</c:v>
                </c:pt>
                <c:pt idx="66">
                  <c:v>-20.990259999999999</c:v>
                </c:pt>
                <c:pt idx="67">
                  <c:v>-24.40465</c:v>
                </c:pt>
                <c:pt idx="68">
                  <c:v>-22.01173</c:v>
                </c:pt>
                <c:pt idx="69">
                  <c:v>-17.336580000000001</c:v>
                </c:pt>
                <c:pt idx="70">
                  <c:v>-18.041499999999999</c:v>
                </c:pt>
                <c:pt idx="71">
                  <c:v>-12.83648</c:v>
                </c:pt>
                <c:pt idx="72">
                  <c:v>-6.0630300000000004</c:v>
                </c:pt>
                <c:pt idx="73">
                  <c:v>-0.79827999999999999</c:v>
                </c:pt>
                <c:pt idx="74">
                  <c:v>-0.54342000000000001</c:v>
                </c:pt>
                <c:pt idx="75">
                  <c:v>-0.36270999999999998</c:v>
                </c:pt>
                <c:pt idx="76">
                  <c:v>-6.40219</c:v>
                </c:pt>
                <c:pt idx="77">
                  <c:v>1.86591</c:v>
                </c:pt>
                <c:pt idx="78">
                  <c:v>4.6605600000000003</c:v>
                </c:pt>
                <c:pt idx="79">
                  <c:v>10.799469999999999</c:v>
                </c:pt>
                <c:pt idx="80">
                  <c:v>15.36896</c:v>
                </c:pt>
                <c:pt idx="81">
                  <c:v>16.727509999999999</c:v>
                </c:pt>
                <c:pt idx="82">
                  <c:v>18.374479999999998</c:v>
                </c:pt>
                <c:pt idx="83">
                  <c:v>17.82</c:v>
                </c:pt>
                <c:pt idx="84">
                  <c:v>16.144939999999998</c:v>
                </c:pt>
                <c:pt idx="85">
                  <c:v>17.785260000000001</c:v>
                </c:pt>
                <c:pt idx="86">
                  <c:v>13.07638</c:v>
                </c:pt>
                <c:pt idx="87">
                  <c:v>12.334619999999999</c:v>
                </c:pt>
                <c:pt idx="88">
                  <c:v>12.35162</c:v>
                </c:pt>
                <c:pt idx="89">
                  <c:v>9.0652100000000004</c:v>
                </c:pt>
                <c:pt idx="90">
                  <c:v>7.8756199999999996</c:v>
                </c:pt>
                <c:pt idx="91">
                  <c:v>4.9753699999999998</c:v>
                </c:pt>
                <c:pt idx="92">
                  <c:v>-0.55169000000000001</c:v>
                </c:pt>
                <c:pt idx="93">
                  <c:v>-5.0403200000000004</c:v>
                </c:pt>
                <c:pt idx="94">
                  <c:v>-3.7288600000000001</c:v>
                </c:pt>
                <c:pt idx="95">
                  <c:v>-2.6933199999999999</c:v>
                </c:pt>
                <c:pt idx="96">
                  <c:v>-2.0954199999999998</c:v>
                </c:pt>
                <c:pt idx="97">
                  <c:v>3.26105</c:v>
                </c:pt>
                <c:pt idx="98">
                  <c:v>5.5117099999999999</c:v>
                </c:pt>
                <c:pt idx="99">
                  <c:v>6.7473599999999996</c:v>
                </c:pt>
                <c:pt idx="100">
                  <c:v>5.1942599999999999</c:v>
                </c:pt>
                <c:pt idx="101">
                  <c:v>5.0813300000000003</c:v>
                </c:pt>
                <c:pt idx="102">
                  <c:v>7.8880699999999999</c:v>
                </c:pt>
                <c:pt idx="103">
                  <c:v>4.8377999999999997</c:v>
                </c:pt>
                <c:pt idx="104">
                  <c:v>1.99369</c:v>
                </c:pt>
                <c:pt idx="105">
                  <c:v>-1.4940500000000001</c:v>
                </c:pt>
                <c:pt idx="106">
                  <c:v>2.10141</c:v>
                </c:pt>
                <c:pt idx="107">
                  <c:v>0.68666000000000005</c:v>
                </c:pt>
                <c:pt idx="108">
                  <c:v>-9.0761000000000003</c:v>
                </c:pt>
                <c:pt idx="109">
                  <c:v>-10.8886</c:v>
                </c:pt>
                <c:pt idx="110">
                  <c:v>-4.9214399999999996</c:v>
                </c:pt>
                <c:pt idx="111">
                  <c:v>-1.46241</c:v>
                </c:pt>
                <c:pt idx="112">
                  <c:v>1.3722799999999999</c:v>
                </c:pt>
                <c:pt idx="113">
                  <c:v>0.61392000000000002</c:v>
                </c:pt>
                <c:pt idx="114">
                  <c:v>3.10846</c:v>
                </c:pt>
                <c:pt idx="115">
                  <c:v>5.0494599999999998</c:v>
                </c:pt>
                <c:pt idx="116">
                  <c:v>4.0891299999999999</c:v>
                </c:pt>
                <c:pt idx="117">
                  <c:v>8.9008500000000002</c:v>
                </c:pt>
                <c:pt idx="118">
                  <c:v>4.6070099999999998</c:v>
                </c:pt>
                <c:pt idx="119">
                  <c:v>7.08636</c:v>
                </c:pt>
                <c:pt idx="120">
                  <c:v>10.950530000000001</c:v>
                </c:pt>
                <c:pt idx="121">
                  <c:v>7.1115599999999999</c:v>
                </c:pt>
                <c:pt idx="122">
                  <c:v>8.6637199999999996</c:v>
                </c:pt>
                <c:pt idx="123">
                  <c:v>9.3698700000000006</c:v>
                </c:pt>
                <c:pt idx="124">
                  <c:v>11.336959999999999</c:v>
                </c:pt>
                <c:pt idx="125">
                  <c:v>14.87326</c:v>
                </c:pt>
                <c:pt idx="126">
                  <c:v>14.70548</c:v>
                </c:pt>
                <c:pt idx="127">
                  <c:v>12.13885</c:v>
                </c:pt>
                <c:pt idx="128">
                  <c:v>17.528680000000001</c:v>
                </c:pt>
                <c:pt idx="129">
                  <c:v>16.191140000000001</c:v>
                </c:pt>
                <c:pt idx="130">
                  <c:v>15.646240000000001</c:v>
                </c:pt>
                <c:pt idx="131">
                  <c:v>13.79049</c:v>
                </c:pt>
                <c:pt idx="132">
                  <c:v>13.756740000000001</c:v>
                </c:pt>
                <c:pt idx="133">
                  <c:v>10.97209</c:v>
                </c:pt>
                <c:pt idx="134">
                  <c:v>10.805870000000001</c:v>
                </c:pt>
                <c:pt idx="135">
                  <c:v>5.8329300000000002</c:v>
                </c:pt>
                <c:pt idx="136">
                  <c:v>2.0459100000000001</c:v>
                </c:pt>
                <c:pt idx="137">
                  <c:v>2.9116399999999998</c:v>
                </c:pt>
                <c:pt idx="138">
                  <c:v>3.4351099999999999</c:v>
                </c:pt>
                <c:pt idx="139">
                  <c:v>5.42455</c:v>
                </c:pt>
                <c:pt idx="140">
                  <c:v>4.2489699999999999</c:v>
                </c:pt>
                <c:pt idx="141">
                  <c:v>2.0049000000000001</c:v>
                </c:pt>
                <c:pt idx="142">
                  <c:v>-5.6230000000000002E-2</c:v>
                </c:pt>
                <c:pt idx="143">
                  <c:v>-5.1786300000000001</c:v>
                </c:pt>
                <c:pt idx="144">
                  <c:v>-11.379300000000001</c:v>
                </c:pt>
                <c:pt idx="145">
                  <c:v>-19.550319999999999</c:v>
                </c:pt>
                <c:pt idx="146">
                  <c:v>-14.45457</c:v>
                </c:pt>
                <c:pt idx="147">
                  <c:v>-13.0184</c:v>
                </c:pt>
                <c:pt idx="148">
                  <c:v>-15.58634</c:v>
                </c:pt>
                <c:pt idx="149">
                  <c:v>-17.142330000000001</c:v>
                </c:pt>
                <c:pt idx="150">
                  <c:v>-22.226749999999999</c:v>
                </c:pt>
                <c:pt idx="151">
                  <c:v>-22.47974</c:v>
                </c:pt>
                <c:pt idx="152">
                  <c:v>-22.457470000000001</c:v>
                </c:pt>
                <c:pt idx="153">
                  <c:v>-23.662800000000001</c:v>
                </c:pt>
                <c:pt idx="154">
                  <c:v>-23.397739999999999</c:v>
                </c:pt>
                <c:pt idx="155">
                  <c:v>-20.5273</c:v>
                </c:pt>
                <c:pt idx="156">
                  <c:v>-11.40446</c:v>
                </c:pt>
                <c:pt idx="157">
                  <c:v>-14.55879</c:v>
                </c:pt>
                <c:pt idx="158">
                  <c:v>-37.54683</c:v>
                </c:pt>
                <c:pt idx="159">
                  <c:v>-51.032980000000002</c:v>
                </c:pt>
                <c:pt idx="160">
                  <c:v>-34.853149999999999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6A8-4B30-AFB0-211F653468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5310976"/>
        <c:axId val="205452800"/>
      </c:lineChart>
      <c:dateAx>
        <c:axId val="205310976"/>
        <c:scaling>
          <c:orientation val="minMax"/>
          <c:min val="39083"/>
        </c:scaling>
        <c:delete val="0"/>
        <c:axPos val="b"/>
        <c:numFmt formatCode="yyyy" sourceLinked="0"/>
        <c:majorTickMark val="out"/>
        <c:minorTickMark val="none"/>
        <c:tickLblPos val="low"/>
        <c:spPr>
          <a:ln w="11430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452800"/>
        <c:crosses val="autoZero"/>
        <c:auto val="1"/>
        <c:lblOffset val="100"/>
        <c:baseTimeUnit val="months"/>
        <c:majorUnit val="1"/>
        <c:majorTimeUnit val="years"/>
        <c:minorUnit val="12"/>
      </c:dateAx>
      <c:valAx>
        <c:axId val="205452800"/>
        <c:scaling>
          <c:orientation val="minMax"/>
        </c:scaling>
        <c:delete val="0"/>
        <c:axPos val="l"/>
        <c:majorGridlines>
          <c:spPr>
            <a:ln w="6350">
              <a:solidFill>
                <a:schemeClr val="bg1">
                  <a:lumMod val="65000"/>
                </a:schemeClr>
              </a:solidFill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000" b="0" dirty="0">
                    <a:latin typeface="+mn-lt"/>
                  </a:rPr>
                  <a:t>Saldo</a:t>
                </a:r>
                <a:r>
                  <a:rPr lang="de-DE" sz="1000" b="0" baseline="0" dirty="0">
                    <a:latin typeface="+mn-lt"/>
                  </a:rPr>
                  <a:t> der positiven und negativen Meldungen</a:t>
                </a:r>
                <a:endParaRPr lang="de-DE" sz="1000" b="0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8250417357531277E-2"/>
              <c:y val="6.0535081990192779E-2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 w="3143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310976"/>
        <c:crosses val="autoZero"/>
        <c:crossBetween val="midCat"/>
        <c:majorUnit val="10"/>
        <c:minorUnit val="10"/>
      </c:valAx>
      <c:spPr>
        <a:noFill/>
        <a:ln w="25144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ayout>
        <c:manualLayout>
          <c:xMode val="edge"/>
          <c:yMode val="edge"/>
          <c:x val="0.27773112215653373"/>
          <c:y val="0.91901788684242725"/>
          <c:w val="0.53781624724314558"/>
          <c:h val="6.1243026884101368E-2"/>
        </c:manualLayout>
      </c:layout>
      <c:overlay val="0"/>
      <c:spPr>
        <a:noFill/>
        <a:ln w="12572">
          <a:noFill/>
          <a:prstDash val="solid"/>
        </a:ln>
        <a:effectLst/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072833177266019E-2"/>
          <c:y val="4.3645107630482405E-2"/>
          <c:w val="0.45488887478110906"/>
          <c:h val="0.91270978473903519"/>
        </c:manualLayout>
      </c:layout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Finanzkrise 2008/2009: Aktuelle Lage</c:v>
                </c:pt>
              </c:strCache>
            </c:strRef>
          </c:tx>
          <c:spPr>
            <a:ln w="28575" cap="rnd">
              <a:solidFill>
                <a:srgbClr val="C00000">
                  <a:alpha val="30000"/>
                </a:srgbClr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Tabelle1!$B$2:$B$25</c:f>
              <c:numCache>
                <c:formatCode>0.0</c:formatCode>
                <c:ptCount val="24"/>
                <c:pt idx="0">
                  <c:v>33.10398</c:v>
                </c:pt>
                <c:pt idx="1">
                  <c:v>36.711950000000002</c:v>
                </c:pt>
                <c:pt idx="2">
                  <c:v>33.51108</c:v>
                </c:pt>
                <c:pt idx="3">
                  <c:v>28.500879999999999</c:v>
                </c:pt>
                <c:pt idx="4">
                  <c:v>31.191880000000001</c:v>
                </c:pt>
                <c:pt idx="5">
                  <c:v>26.244689999999999</c:v>
                </c:pt>
                <c:pt idx="6">
                  <c:v>21.056470000000001</c:v>
                </c:pt>
                <c:pt idx="7">
                  <c:v>20.060169999999999</c:v>
                </c:pt>
                <c:pt idx="8">
                  <c:v>15.855370000000001</c:v>
                </c:pt>
                <c:pt idx="9">
                  <c:v>7.40402</c:v>
                </c:pt>
                <c:pt idx="10">
                  <c:v>-12.68426</c:v>
                </c:pt>
                <c:pt idx="11">
                  <c:v>-35.565449999999998</c:v>
                </c:pt>
                <c:pt idx="12">
                  <c:v>-36.753270000000001</c:v>
                </c:pt>
                <c:pt idx="13">
                  <c:v>-46.474440000000001</c:v>
                </c:pt>
                <c:pt idx="14">
                  <c:v>-54.678449999999998</c:v>
                </c:pt>
                <c:pt idx="15">
                  <c:v>-57.445920000000001</c:v>
                </c:pt>
                <c:pt idx="16">
                  <c:v>-62.945149999999998</c:v>
                </c:pt>
                <c:pt idx="17">
                  <c:v>-61.651330000000002</c:v>
                </c:pt>
                <c:pt idx="18">
                  <c:v>-58.83867</c:v>
                </c:pt>
                <c:pt idx="19">
                  <c:v>-53.924460000000003</c:v>
                </c:pt>
                <c:pt idx="20">
                  <c:v>-50.846400000000003</c:v>
                </c:pt>
                <c:pt idx="21">
                  <c:v>-41.897669999999998</c:v>
                </c:pt>
                <c:pt idx="22">
                  <c:v>-34.05471</c:v>
                </c:pt>
                <c:pt idx="23">
                  <c:v>-29.137709999999998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7DE-41B4-9447-36C06C648A3C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Finanzkrise 2008/2009: Erwartungen für die nächsten sechs Monate</c:v>
                </c:pt>
              </c:strCache>
            </c:strRef>
          </c:tx>
          <c:spPr>
            <a:ln w="28575" cap="rnd">
              <a:solidFill>
                <a:srgbClr val="262699">
                  <a:alpha val="30000"/>
                </a:srgbClr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Tabelle1!$C$2:$C$25</c:f>
              <c:numCache>
                <c:formatCode>0.0</c:formatCode>
                <c:ptCount val="24"/>
                <c:pt idx="0">
                  <c:v>8.3967799999999997</c:v>
                </c:pt>
                <c:pt idx="1">
                  <c:v>6.4347200000000004</c:v>
                </c:pt>
                <c:pt idx="2">
                  <c:v>1.3468199999999999</c:v>
                </c:pt>
                <c:pt idx="3">
                  <c:v>3.9849600000000001</c:v>
                </c:pt>
                <c:pt idx="4">
                  <c:v>0.97314000000000001</c:v>
                </c:pt>
                <c:pt idx="5">
                  <c:v>-10.065329999999999</c:v>
                </c:pt>
                <c:pt idx="6">
                  <c:v>-12.7296</c:v>
                </c:pt>
                <c:pt idx="7">
                  <c:v>-18.276119999999999</c:v>
                </c:pt>
                <c:pt idx="8">
                  <c:v>-21.48048</c:v>
                </c:pt>
                <c:pt idx="9">
                  <c:v>-39.272179999999999</c:v>
                </c:pt>
                <c:pt idx="10">
                  <c:v>-48.303100000000001</c:v>
                </c:pt>
                <c:pt idx="11">
                  <c:v>-54.825220000000002</c:v>
                </c:pt>
                <c:pt idx="12">
                  <c:v>-46.576210000000003</c:v>
                </c:pt>
                <c:pt idx="13">
                  <c:v>-44.322670000000002</c:v>
                </c:pt>
                <c:pt idx="14">
                  <c:v>-39.996699999999997</c:v>
                </c:pt>
                <c:pt idx="15">
                  <c:v>-34.405529999999999</c:v>
                </c:pt>
                <c:pt idx="16">
                  <c:v>-23.74952</c:v>
                </c:pt>
                <c:pt idx="17">
                  <c:v>-13.594659999999999</c:v>
                </c:pt>
                <c:pt idx="18">
                  <c:v>-6.6227600000000004</c:v>
                </c:pt>
                <c:pt idx="19">
                  <c:v>9.1296800000000005</c:v>
                </c:pt>
                <c:pt idx="20">
                  <c:v>11.86688</c:v>
                </c:pt>
                <c:pt idx="21">
                  <c:v>12.21364</c:v>
                </c:pt>
                <c:pt idx="22">
                  <c:v>13.85938</c:v>
                </c:pt>
                <c:pt idx="23">
                  <c:v>15.2577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7DE-41B4-9447-36C06C648A3C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Corona-Krise 2019/2020: Aktuelle Lage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Tabelle1!$D$2:$D$25</c:f>
              <c:numCache>
                <c:formatCode>0.0</c:formatCode>
                <c:ptCount val="24"/>
                <c:pt idx="0">
                  <c:v>33.174059999999997</c:v>
                </c:pt>
                <c:pt idx="1">
                  <c:v>28.06728</c:v>
                </c:pt>
                <c:pt idx="2">
                  <c:v>22.099630000000001</c:v>
                </c:pt>
                <c:pt idx="3">
                  <c:v>18.9909</c:v>
                </c:pt>
                <c:pt idx="4">
                  <c:v>17.636399999999998</c:v>
                </c:pt>
                <c:pt idx="5">
                  <c:v>11.20012</c:v>
                </c:pt>
                <c:pt idx="6">
                  <c:v>0.48957000000000001</c:v>
                </c:pt>
                <c:pt idx="7">
                  <c:v>1.79989</c:v>
                </c:pt>
                <c:pt idx="8">
                  <c:v>-4.6562099999999997</c:v>
                </c:pt>
                <c:pt idx="9">
                  <c:v>-8.0448299999999993</c:v>
                </c:pt>
                <c:pt idx="10">
                  <c:v>-8.5003700000000002</c:v>
                </c:pt>
                <c:pt idx="11">
                  <c:v>-10.1983</c:v>
                </c:pt>
                <c:pt idx="12">
                  <c:v>-13.09294</c:v>
                </c:pt>
                <c:pt idx="13">
                  <c:v>-6.1389899999999997</c:v>
                </c:pt>
                <c:pt idx="14">
                  <c:v>-6.7739399999999996</c:v>
                </c:pt>
                <c:pt idx="15">
                  <c:v>-37.764740000000003</c:v>
                </c:pt>
                <c:pt idx="16">
                  <c:v>-48.228659999999998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7DE-41B4-9447-36C06C648A3C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Corona-Krise 2019/2020: Erwartungen für die nächsten sechs Monate</c:v>
                </c:pt>
              </c:strCache>
            </c:strRef>
          </c:tx>
          <c:spPr>
            <a:ln w="28575" cap="rnd">
              <a:solidFill>
                <a:srgbClr val="262699"/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Tabelle1!$E$2:$E$25</c:f>
              <c:numCache>
                <c:formatCode>0.0</c:formatCode>
                <c:ptCount val="24"/>
                <c:pt idx="0">
                  <c:v>-11.45865</c:v>
                </c:pt>
                <c:pt idx="1">
                  <c:v>-19.69913</c:v>
                </c:pt>
                <c:pt idx="2">
                  <c:v>-14.711779999999999</c:v>
                </c:pt>
                <c:pt idx="3">
                  <c:v>-13.422639999999999</c:v>
                </c:pt>
                <c:pt idx="4">
                  <c:v>-14.31921</c:v>
                </c:pt>
                <c:pt idx="5">
                  <c:v>-17.180700000000002</c:v>
                </c:pt>
                <c:pt idx="6">
                  <c:v>-22.270689999999998</c:v>
                </c:pt>
                <c:pt idx="7">
                  <c:v>-22.534669999999998</c:v>
                </c:pt>
                <c:pt idx="8">
                  <c:v>-22.522960000000001</c:v>
                </c:pt>
                <c:pt idx="9">
                  <c:v>-23.662800000000001</c:v>
                </c:pt>
                <c:pt idx="10">
                  <c:v>-23.397739999999999</c:v>
                </c:pt>
                <c:pt idx="11">
                  <c:v>-20.5273</c:v>
                </c:pt>
                <c:pt idx="12">
                  <c:v>-11.40446</c:v>
                </c:pt>
                <c:pt idx="13">
                  <c:v>-14.55879</c:v>
                </c:pt>
                <c:pt idx="14">
                  <c:v>-37.54683</c:v>
                </c:pt>
                <c:pt idx="15">
                  <c:v>-51.032980000000002</c:v>
                </c:pt>
                <c:pt idx="16">
                  <c:v>-34.853149999999999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7DE-41B4-9447-36C06C648A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22796815"/>
        <c:axId val="598735103"/>
      </c:lineChart>
      <c:catAx>
        <c:axId val="522796815"/>
        <c:scaling>
          <c:orientation val="minMax"/>
        </c:scaling>
        <c:delete val="1"/>
        <c:axPos val="b"/>
        <c:numFmt formatCode="0.0" sourceLinked="0"/>
        <c:majorTickMark val="none"/>
        <c:minorTickMark val="none"/>
        <c:tickLblPos val="low"/>
        <c:crossAx val="598735103"/>
        <c:crosses val="autoZero"/>
        <c:auto val="1"/>
        <c:lblAlgn val="ctr"/>
        <c:lblOffset val="100"/>
        <c:tickLblSkip val="1"/>
        <c:noMultiLvlLbl val="0"/>
      </c:catAx>
      <c:valAx>
        <c:axId val="598735103"/>
        <c:scaling>
          <c:orientation val="minMax"/>
          <c:min val="-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DE" sz="1000" dirty="0">
                    <a:solidFill>
                      <a:schemeClr val="tx1"/>
                    </a:solidFill>
                    <a:latin typeface="+mn-lt"/>
                  </a:rPr>
                  <a:t>Saldo der positiven und negativen</a:t>
                </a:r>
                <a:r>
                  <a:rPr lang="de-DE" sz="1000" baseline="0" dirty="0">
                    <a:solidFill>
                      <a:schemeClr val="tx1"/>
                    </a:solidFill>
                    <a:latin typeface="+mn-lt"/>
                  </a:rPr>
                  <a:t> Meldungen</a:t>
                </a:r>
                <a:endParaRPr lang="de-DE" sz="1000" dirty="0">
                  <a:solidFill>
                    <a:schemeClr val="tx1"/>
                  </a:solidFill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1413678903402268E-2"/>
              <c:y val="0.109884499281208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de-DE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22796815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214269843033313"/>
          <c:y val="0.18250654676614458"/>
          <c:w val="0.27066899974076952"/>
          <c:h val="0.6872786863646095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DF04DA-029B-4821-9DF5-8DA23FE762D5}" type="datetimeFigureOut">
              <a:rPr lang="de-DE" smtClean="0"/>
              <a:t>26.05.2020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40A7D-51B9-4258-97E5-EDA9ACFFE05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55237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40A7D-51B9-4258-97E5-EDA9ACFFE057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82992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40A7D-51B9-4258-97E5-EDA9ACFFE057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27343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4997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51047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399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71085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2959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32441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634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38368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45423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9389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84586"/>
            <a:ext cx="1943100" cy="43731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84586"/>
            <a:ext cx="5676900" cy="437316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0460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7" y="4898231"/>
            <a:ext cx="7561261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>
                <a:sym typeface="Symbol" pitchFamily="18" charset="2"/>
              </a:rPr>
              <a:t>Zweite Ebene</a:t>
            </a:r>
          </a:p>
          <a:p>
            <a:pPr lvl="2"/>
            <a:r>
              <a:rPr lang="de-DE">
                <a:sym typeface="Symbol" pitchFamily="18" charset="2"/>
              </a:rPr>
              <a:t>Dritte Ebene</a:t>
            </a:r>
          </a:p>
          <a:p>
            <a:pPr lvl="3"/>
            <a:r>
              <a:rPr lang="de-DE">
                <a:sym typeface="Symbol" pitchFamily="18" charset="2"/>
              </a:rPr>
              <a:t>Vierte Ebene</a:t>
            </a:r>
          </a:p>
          <a:p>
            <a:pPr lvl="4"/>
            <a:r>
              <a:rPr lang="de-DE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84585"/>
            <a:ext cx="77724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3177" y="135733"/>
            <a:ext cx="7017095" cy="322659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09552"/>
            <a:ext cx="389572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de-DE" sz="1000" dirty="0" err="1">
                <a:solidFill>
                  <a:srgbClr val="000000"/>
                </a:solidFill>
                <a:latin typeface="Arial" pitchFamily="34" charset="0"/>
              </a:rPr>
              <a:t>ArGeZ</a:t>
            </a: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316416" y="134542"/>
            <a:ext cx="827583" cy="32385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4898231"/>
            <a:ext cx="1579562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8172400" y="4857779"/>
            <a:ext cx="8800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800" b="1" dirty="0">
                <a:solidFill>
                  <a:srgbClr val="000000"/>
                </a:solidFill>
                <a:latin typeface="Arial" pitchFamily="34" charset="0"/>
              </a:rPr>
              <a:t>www.argez.de</a:t>
            </a:r>
          </a:p>
        </p:txBody>
      </p:sp>
      <p:pic>
        <p:nvPicPr>
          <p:cNvPr id="1037" name="Picture 118" descr="logo_argez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1289"/>
            <a:ext cx="636473" cy="522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49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0679147"/>
              </p:ext>
            </p:extLst>
          </p:nvPr>
        </p:nvGraphicFramePr>
        <p:xfrm>
          <a:off x="280193" y="1108672"/>
          <a:ext cx="8454382" cy="3538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48458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 Mai 2020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</p:spTree>
    <p:extLst>
      <p:ext uri="{BB962C8B-B14F-4D97-AF65-F5344CB8AC3E}">
        <p14:creationId xmlns:p14="http://schemas.microsoft.com/office/powerpoint/2010/main" val="356898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54913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15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Vergleich von Finanzkrise 2008/2009 und Corona-Pandemie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  <p:graphicFrame>
        <p:nvGraphicFramePr>
          <p:cNvPr id="5" name="Diagramm 4">
            <a:extLst>
              <a:ext uri="{FF2B5EF4-FFF2-40B4-BE49-F238E27FC236}">
                <a16:creationId xmlns:a16="http://schemas.microsoft.com/office/drawing/2014/main" id="{632C3B64-E252-45E4-8EE0-831C5F9844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72291953"/>
              </p:ext>
            </p:extLst>
          </p:nvPr>
        </p:nvGraphicFramePr>
        <p:xfrm>
          <a:off x="971600" y="1272208"/>
          <a:ext cx="6912768" cy="3400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8705680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Office PowerPoint</Application>
  <PresentationFormat>Bildschirmpräsentation (16:9)</PresentationFormat>
  <Paragraphs>11</Paragraphs>
  <Slides>2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6" baseType="lpstr">
      <vt:lpstr>Arial</vt:lpstr>
      <vt:lpstr>Calibri</vt:lpstr>
      <vt:lpstr>Times New Roman</vt:lpstr>
      <vt:lpstr>Standarddesign</vt:lpstr>
      <vt:lpstr>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Sophie Steffen</dc:creator>
  <cp:lastModifiedBy>Steffen Sophie</cp:lastModifiedBy>
  <cp:revision>113</cp:revision>
  <dcterms:created xsi:type="dcterms:W3CDTF">2019-02-20T12:14:37Z</dcterms:created>
  <dcterms:modified xsi:type="dcterms:W3CDTF">2020-05-26T08:34:29Z</dcterms:modified>
</cp:coreProperties>
</file>