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0" r:id="rId2"/>
    <p:sldId id="259"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5D72"/>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45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diagrams/_rels/data1.xml.rels><?xml version="1.0" encoding="UTF-8" standalone="yes"?>
<Relationships xmlns="http://schemas.openxmlformats.org/package/2006/relationships"><Relationship Id="rId1" Type="http://schemas.openxmlformats.org/officeDocument/2006/relationships/image" Target="../media/image4.jpg"/></Relationships>
</file>

<file path=ppt/diagrams/_rels/drawing1.xml.rels><?xml version="1.0" encoding="UTF-8" standalone="yes"?>
<Relationships xmlns="http://schemas.openxmlformats.org/package/2006/relationships"><Relationship Id="rId1" Type="http://schemas.openxmlformats.org/officeDocument/2006/relationships/image" Target="../media/image4.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A1687B-5B62-465E-A33E-F26E096DAFA2}" type="doc">
      <dgm:prSet loTypeId="urn:microsoft.com/office/officeart/2005/8/layout/bList2" loCatId="picture" qsTypeId="urn:microsoft.com/office/officeart/2005/8/quickstyle/simple1" qsCatId="simple" csTypeId="urn:microsoft.com/office/officeart/2005/8/colors/accent1_2" csCatId="accent1" phldr="1"/>
      <dgm:spPr/>
    </dgm:pt>
    <dgm:pt modelId="{7ACC093E-82B5-4781-92E7-6AEBF5B67478}">
      <dgm:prSet phldrT="[Text]" custT="1"/>
      <dgm:spPr>
        <a:solidFill>
          <a:srgbClr val="195D72"/>
        </a:solidFill>
        <a:ln>
          <a:solidFill>
            <a:srgbClr val="195D72"/>
          </a:solidFill>
        </a:ln>
      </dgm:spPr>
      <dgm:t>
        <a:bodyPr/>
        <a:lstStyle/>
        <a:p>
          <a:r>
            <a:rPr lang="de-DE" sz="1600" dirty="0"/>
            <a:t>Mittwoch,30.11.2022</a:t>
          </a:r>
        </a:p>
      </dgm:t>
    </dgm:pt>
    <dgm:pt modelId="{14557EE3-26F8-42BD-91AB-A4D9B3464874}" type="parTrans" cxnId="{0826E0D6-9923-433E-865D-14B03E9C9B56}">
      <dgm:prSet/>
      <dgm:spPr/>
      <dgm:t>
        <a:bodyPr/>
        <a:lstStyle/>
        <a:p>
          <a:endParaRPr lang="de-DE"/>
        </a:p>
      </dgm:t>
    </dgm:pt>
    <dgm:pt modelId="{E153787C-0E41-4DD6-A66E-F7356FAFE175}" type="sibTrans" cxnId="{0826E0D6-9923-433E-865D-14B03E9C9B56}">
      <dgm:prSet/>
      <dgm:spPr/>
      <dgm:t>
        <a:bodyPr/>
        <a:lstStyle/>
        <a:p>
          <a:endParaRPr lang="de-DE"/>
        </a:p>
      </dgm:t>
    </dgm:pt>
    <dgm:pt modelId="{AE0D31D2-41C9-4280-A5FB-A322567A0E4D}">
      <dgm:prSet custT="1"/>
      <dgm:spPr>
        <a:ln>
          <a:solidFill>
            <a:srgbClr val="195D72"/>
          </a:solidFill>
        </a:ln>
      </dgm:spPr>
      <dgm:t>
        <a:bodyPr/>
        <a:lstStyle/>
        <a:p>
          <a:pPr algn="ctr">
            <a:buNone/>
          </a:pPr>
          <a:r>
            <a:rPr lang="de-DE" sz="1600" dirty="0"/>
            <a:t>Nächster</a:t>
          </a:r>
          <a:r>
            <a:rPr lang="de-DE" sz="2000" dirty="0"/>
            <a:t> </a:t>
          </a:r>
          <a:r>
            <a:rPr lang="de-DE" sz="1600" dirty="0"/>
            <a:t>Termin</a:t>
          </a:r>
          <a:endParaRPr lang="de-DE" sz="2000" dirty="0"/>
        </a:p>
      </dgm:t>
    </dgm:pt>
    <dgm:pt modelId="{B481EB70-956A-4C70-B986-DC5EBD02A88B}" type="sibTrans" cxnId="{A4E5F2D3-5F55-47D5-A18E-DB2096C91277}">
      <dgm:prSet/>
      <dgm:spPr/>
      <dgm:t>
        <a:bodyPr/>
        <a:lstStyle/>
        <a:p>
          <a:endParaRPr lang="de-DE"/>
        </a:p>
      </dgm:t>
    </dgm:pt>
    <dgm:pt modelId="{2F1BF3EB-C836-4B35-B3CC-9FB3C035A941}" type="parTrans" cxnId="{A4E5F2D3-5F55-47D5-A18E-DB2096C91277}">
      <dgm:prSet/>
      <dgm:spPr/>
      <dgm:t>
        <a:bodyPr/>
        <a:lstStyle/>
        <a:p>
          <a:endParaRPr lang="de-DE"/>
        </a:p>
      </dgm:t>
    </dgm:pt>
    <dgm:pt modelId="{C9AC665E-1278-4602-AAEC-EA17285FE3A7}" type="pres">
      <dgm:prSet presAssocID="{FAA1687B-5B62-465E-A33E-F26E096DAFA2}" presName="diagram" presStyleCnt="0">
        <dgm:presLayoutVars>
          <dgm:dir/>
          <dgm:animLvl val="lvl"/>
          <dgm:resizeHandles val="exact"/>
        </dgm:presLayoutVars>
      </dgm:prSet>
      <dgm:spPr/>
    </dgm:pt>
    <dgm:pt modelId="{72DF4BA4-57F0-4C8F-B5B4-6D80824D7B87}" type="pres">
      <dgm:prSet presAssocID="{7ACC093E-82B5-4781-92E7-6AEBF5B67478}" presName="compNode" presStyleCnt="0"/>
      <dgm:spPr/>
    </dgm:pt>
    <dgm:pt modelId="{9EDC544E-B9EB-4169-8236-D3A6F01000FB}" type="pres">
      <dgm:prSet presAssocID="{7ACC093E-82B5-4781-92E7-6AEBF5B67478}" presName="childRect" presStyleLbl="bgAcc1" presStyleIdx="0" presStyleCnt="1" custAng="20450316">
        <dgm:presLayoutVars>
          <dgm:bulletEnabled val="1"/>
        </dgm:presLayoutVars>
      </dgm:prSet>
      <dgm:spPr/>
    </dgm:pt>
    <dgm:pt modelId="{EB2EDA75-C39B-46AE-B3C6-CD7DF8F9B91B}" type="pres">
      <dgm:prSet presAssocID="{7ACC093E-82B5-4781-92E7-6AEBF5B67478}" presName="parentText" presStyleLbl="node1" presStyleIdx="0" presStyleCnt="0">
        <dgm:presLayoutVars>
          <dgm:chMax val="0"/>
          <dgm:bulletEnabled val="1"/>
        </dgm:presLayoutVars>
      </dgm:prSet>
      <dgm:spPr/>
    </dgm:pt>
    <dgm:pt modelId="{9B327F0A-1034-4E09-B2DF-E205936D7D19}" type="pres">
      <dgm:prSet presAssocID="{7ACC093E-82B5-4781-92E7-6AEBF5B67478}" presName="parentRect" presStyleLbl="alignNode1" presStyleIdx="0" presStyleCnt="1" custAng="20462599" custScaleX="135286" custScaleY="205832"/>
      <dgm:spPr/>
    </dgm:pt>
    <dgm:pt modelId="{DB5BCA64-2FD2-428A-A429-DFBEE6DFC53A}" type="pres">
      <dgm:prSet presAssocID="{7ACC093E-82B5-4781-92E7-6AEBF5B67478}" presName="adorn" presStyleLbl="fgAccFollowNode1" presStyleIdx="0" presStyleCnt="1" custLinFactNeighborX="39155" custLinFactNeighborY="-40701"/>
      <dgm:spPr>
        <a:blipFill rotWithShape="1">
          <a:blip xmlns:r="http://schemas.openxmlformats.org/officeDocument/2006/relationships" r:embed="rId1"/>
          <a:srcRect/>
          <a:stretch>
            <a:fillRect t="-4000" b="-4000"/>
          </a:stretch>
        </a:blipFill>
      </dgm:spPr>
    </dgm:pt>
  </dgm:ptLst>
  <dgm:cxnLst>
    <dgm:cxn modelId="{4F3CA137-5A69-4442-948C-5C3AE77D995A}" type="presOf" srcId="{FAA1687B-5B62-465E-A33E-F26E096DAFA2}" destId="{C9AC665E-1278-4602-AAEC-EA17285FE3A7}" srcOrd="0" destOrd="0" presId="urn:microsoft.com/office/officeart/2005/8/layout/bList2"/>
    <dgm:cxn modelId="{3E98FD48-9B5D-4634-8533-EE3B6FA8FFAA}" type="presOf" srcId="{7ACC093E-82B5-4781-92E7-6AEBF5B67478}" destId="{EB2EDA75-C39B-46AE-B3C6-CD7DF8F9B91B}" srcOrd="0" destOrd="0" presId="urn:microsoft.com/office/officeart/2005/8/layout/bList2"/>
    <dgm:cxn modelId="{568E9985-80DF-4731-A63A-FA06F77B2700}" type="presOf" srcId="{7ACC093E-82B5-4781-92E7-6AEBF5B67478}" destId="{9B327F0A-1034-4E09-B2DF-E205936D7D19}" srcOrd="1" destOrd="0" presId="urn:microsoft.com/office/officeart/2005/8/layout/bList2"/>
    <dgm:cxn modelId="{A4E5F2D3-5F55-47D5-A18E-DB2096C91277}" srcId="{7ACC093E-82B5-4781-92E7-6AEBF5B67478}" destId="{AE0D31D2-41C9-4280-A5FB-A322567A0E4D}" srcOrd="0" destOrd="0" parTransId="{2F1BF3EB-C836-4B35-B3CC-9FB3C035A941}" sibTransId="{B481EB70-956A-4C70-B986-DC5EBD02A88B}"/>
    <dgm:cxn modelId="{0826E0D6-9923-433E-865D-14B03E9C9B56}" srcId="{FAA1687B-5B62-465E-A33E-F26E096DAFA2}" destId="{7ACC093E-82B5-4781-92E7-6AEBF5B67478}" srcOrd="0" destOrd="0" parTransId="{14557EE3-26F8-42BD-91AB-A4D9B3464874}" sibTransId="{E153787C-0E41-4DD6-A66E-F7356FAFE175}"/>
    <dgm:cxn modelId="{4F70EBE3-D147-41E6-8BA0-3FE2E4963F43}" type="presOf" srcId="{AE0D31D2-41C9-4280-A5FB-A322567A0E4D}" destId="{9EDC544E-B9EB-4169-8236-D3A6F01000FB}" srcOrd="0" destOrd="0" presId="urn:microsoft.com/office/officeart/2005/8/layout/bList2"/>
    <dgm:cxn modelId="{728663F1-4281-4085-96B3-3FE8B562142B}" type="presParOf" srcId="{C9AC665E-1278-4602-AAEC-EA17285FE3A7}" destId="{72DF4BA4-57F0-4C8F-B5B4-6D80824D7B87}" srcOrd="0" destOrd="0" presId="urn:microsoft.com/office/officeart/2005/8/layout/bList2"/>
    <dgm:cxn modelId="{2D9D37DA-F20E-4F7D-A2A3-5F3F36715BCB}" type="presParOf" srcId="{72DF4BA4-57F0-4C8F-B5B4-6D80824D7B87}" destId="{9EDC544E-B9EB-4169-8236-D3A6F01000FB}" srcOrd="0" destOrd="0" presId="urn:microsoft.com/office/officeart/2005/8/layout/bList2"/>
    <dgm:cxn modelId="{444A1435-6D19-4D1F-B417-A1D9A5E69092}" type="presParOf" srcId="{72DF4BA4-57F0-4C8F-B5B4-6D80824D7B87}" destId="{EB2EDA75-C39B-46AE-B3C6-CD7DF8F9B91B}" srcOrd="1" destOrd="0" presId="urn:microsoft.com/office/officeart/2005/8/layout/bList2"/>
    <dgm:cxn modelId="{0363E68A-036C-487A-8E4C-0D37063C28FF}" type="presParOf" srcId="{72DF4BA4-57F0-4C8F-B5B4-6D80824D7B87}" destId="{9B327F0A-1034-4E09-B2DF-E205936D7D19}" srcOrd="2" destOrd="0" presId="urn:microsoft.com/office/officeart/2005/8/layout/bList2"/>
    <dgm:cxn modelId="{E38F82D2-4E97-4B80-9F02-D7290AFD1EC4}" type="presParOf" srcId="{72DF4BA4-57F0-4C8F-B5B4-6D80824D7B87}" destId="{DB5BCA64-2FD2-428A-A429-DFBEE6DFC53A}" srcOrd="3" destOrd="0" presId="urn:microsoft.com/office/officeart/2005/8/layout/b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DC544E-B9EB-4169-8236-D3A6F01000FB}">
      <dsp:nvSpPr>
        <dsp:cNvPr id="0" name=""/>
        <dsp:cNvSpPr/>
      </dsp:nvSpPr>
      <dsp:spPr>
        <a:xfrm rot="20450316">
          <a:off x="972604" y="164"/>
          <a:ext cx="1150570" cy="858876"/>
        </a:xfrm>
        <a:prstGeom prst="round2SameRect">
          <a:avLst>
            <a:gd name="adj1" fmla="val 8000"/>
            <a:gd name="adj2" fmla="val 0"/>
          </a:avLst>
        </a:prstGeom>
        <a:solidFill>
          <a:schemeClr val="lt1">
            <a:alpha val="90000"/>
            <a:hueOff val="0"/>
            <a:satOff val="0"/>
            <a:lumOff val="0"/>
            <a:alphaOff val="0"/>
          </a:schemeClr>
        </a:solidFill>
        <a:ln w="15875" cap="rnd" cmpd="sng" algn="ctr">
          <a:solidFill>
            <a:srgbClr val="195D72"/>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60960" rIns="20320" bIns="20320" numCol="1" spcCol="1270" anchor="t" anchorCtr="0">
          <a:noAutofit/>
        </a:bodyPr>
        <a:lstStyle/>
        <a:p>
          <a:pPr marL="171450" lvl="1" indent="-171450" algn="ctr" defTabSz="711200">
            <a:lnSpc>
              <a:spcPct val="90000"/>
            </a:lnSpc>
            <a:spcBef>
              <a:spcPct val="0"/>
            </a:spcBef>
            <a:spcAft>
              <a:spcPct val="15000"/>
            </a:spcAft>
            <a:buNone/>
          </a:pPr>
          <a:r>
            <a:rPr lang="de-DE" sz="1600" kern="1200" dirty="0"/>
            <a:t>Nächster</a:t>
          </a:r>
          <a:r>
            <a:rPr lang="de-DE" sz="2000" kern="1200" dirty="0"/>
            <a:t> </a:t>
          </a:r>
          <a:r>
            <a:rPr lang="de-DE" sz="1600" kern="1200" dirty="0"/>
            <a:t>Termin</a:t>
          </a:r>
          <a:endParaRPr lang="de-DE" sz="2000" kern="1200" dirty="0"/>
        </a:p>
      </dsp:txBody>
      <dsp:txXfrm>
        <a:off x="996031" y="19731"/>
        <a:ext cx="1110322" cy="838752"/>
      </dsp:txXfrm>
    </dsp:sp>
    <dsp:sp modelId="{9B327F0A-1034-4E09-B2DF-E205936D7D19}">
      <dsp:nvSpPr>
        <dsp:cNvPr id="0" name=""/>
        <dsp:cNvSpPr/>
      </dsp:nvSpPr>
      <dsp:spPr>
        <a:xfrm rot="20462599">
          <a:off x="769609" y="663613"/>
          <a:ext cx="1556561" cy="760172"/>
        </a:xfrm>
        <a:prstGeom prst="rect">
          <a:avLst/>
        </a:prstGeom>
        <a:solidFill>
          <a:srgbClr val="195D72"/>
        </a:solidFill>
        <a:ln w="15875" cap="rnd" cmpd="sng" algn="ctr">
          <a:solidFill>
            <a:srgbClr val="195D7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0" rIns="20320" bIns="0" numCol="1" spcCol="1270" anchor="ctr" anchorCtr="0">
          <a:noAutofit/>
        </a:bodyPr>
        <a:lstStyle/>
        <a:p>
          <a:pPr marL="0" lvl="0" indent="0" algn="l" defTabSz="711200">
            <a:lnSpc>
              <a:spcPct val="90000"/>
            </a:lnSpc>
            <a:spcBef>
              <a:spcPct val="0"/>
            </a:spcBef>
            <a:spcAft>
              <a:spcPct val="35000"/>
            </a:spcAft>
            <a:buNone/>
          </a:pPr>
          <a:r>
            <a:rPr lang="de-DE" sz="1600" kern="1200" dirty="0"/>
            <a:t>Mittwoch,30.11.2022</a:t>
          </a:r>
        </a:p>
      </dsp:txBody>
      <dsp:txXfrm>
        <a:off x="782094" y="738393"/>
        <a:ext cx="1096169" cy="760172"/>
      </dsp:txXfrm>
    </dsp:sp>
    <dsp:sp modelId="{DB5BCA64-2FD2-428A-A429-DFBEE6DFC53A}">
      <dsp:nvSpPr>
        <dsp:cNvPr id="0" name=""/>
        <dsp:cNvSpPr/>
      </dsp:nvSpPr>
      <dsp:spPr>
        <a:xfrm>
          <a:off x="1973090" y="753800"/>
          <a:ext cx="402699" cy="402699"/>
        </a:xfrm>
        <a:prstGeom prst="ellipse">
          <a:avLst/>
        </a:prstGeom>
        <a:blipFill rotWithShape="1">
          <a:blip xmlns:r="http://schemas.openxmlformats.org/officeDocument/2006/relationships" r:embed="rId1"/>
          <a:srcRect/>
          <a:stretch>
            <a:fillRect t="-4000" b="-4000"/>
          </a:stretch>
        </a:blip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bList2">
  <dgm:title val=""/>
  <dgm:desc val=""/>
  <dgm:catLst>
    <dgm:cat type="list" pri="7000"/>
    <dgm:cat type="convert" pri="16000"/>
    <dgm:cat type="picture" pri="28000"/>
    <dgm:cat type="pictureconvert" pri="28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11" name="Freeform 6"/>
          <p:cNvSpPr/>
          <p:nvPr/>
        </p:nvSpPr>
        <p:spPr bwMode="auto">
          <a:xfrm>
            <a:off x="0" y="-3175"/>
            <a:ext cx="12192000" cy="4958481"/>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solidFill>
            <a:schemeClr val="accent2">
              <a:lumMod val="20000"/>
              <a:lumOff val="80000"/>
            </a:schemeClr>
          </a:solidFill>
          <a:ln>
            <a:noFill/>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395968"/>
            <a:ext cx="10572000" cy="2971051"/>
          </a:xfrm>
        </p:spPr>
        <p:txBody>
          <a:bodyPr/>
          <a:lstStyle>
            <a:lvl1pPr>
              <a:defRPr sz="5400">
                <a:solidFill>
                  <a:schemeClr val="bg1"/>
                </a:solidFill>
              </a:defRPr>
            </a:lvl1pPr>
          </a:lstStyle>
          <a:p>
            <a:r>
              <a:rPr lang="de-DE" dirty="0"/>
              <a:t>Mastertitelformat bearbeiten</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dirty="0"/>
              <a:t>Master-Untertitelformat bearbeiten</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dirty="0"/>
              <a:pPr/>
              <a:t>4/1/2022</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12" name="Freeform 6"/>
          <p:cNvSpPr>
            <a:spLocks noChangeAspect="1"/>
          </p:cNvSpPr>
          <p:nvPr/>
        </p:nvSpPr>
        <p:spPr bwMode="auto">
          <a:xfrm>
            <a:off x="4606183" y="446089"/>
            <a:ext cx="7585817"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solidFill>
            <a:schemeClr val="accent2">
              <a:lumMod val="20000"/>
              <a:lumOff val="80000"/>
            </a:schemeClr>
          </a:solidFill>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lvl1pPr>
              <a:defRPr>
                <a:solidFill>
                  <a:schemeClr val="bg1"/>
                </a:solidFill>
              </a:defRPr>
            </a:lvl1pPr>
          </a:lstStyle>
          <a:p>
            <a:r>
              <a:rPr lang="de-DE" dirty="0"/>
              <a:t>Mastertitelformat bearbeiten</a:t>
            </a:r>
            <a:endParaRPr lang="en-US" dirty="0"/>
          </a:p>
        </p:txBody>
      </p:sp>
      <p:sp>
        <p:nvSpPr>
          <p:cNvPr id="3" name="Vertical Text Placeholder 2"/>
          <p:cNvSpPr>
            <a:spLocks noGrp="1"/>
          </p:cNvSpPr>
          <p:nvPr>
            <p:ph type="body" orient="vert" idx="1"/>
          </p:nvPr>
        </p:nvSpPr>
        <p:spPr>
          <a:xfrm>
            <a:off x="810001" y="446089"/>
            <a:ext cx="3471442" cy="5414962"/>
          </a:xfrm>
        </p:spPr>
        <p:txBody>
          <a:bodyPr vert="eaVert" ancho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dirty="0"/>
              <a:pPr/>
              <a:t>4/1/2022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10" name="Freeform 7"/>
          <p:cNvSpPr/>
          <p:nvPr/>
        </p:nvSpPr>
        <p:spPr bwMode="auto">
          <a:xfrm>
            <a:off x="0" y="-17090"/>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solidFill>
            <a:schemeClr val="accent2">
              <a:lumMod val="20000"/>
              <a:lumOff val="80000"/>
            </a:schemeClr>
          </a:solidFill>
          <a:ln>
            <a:noFill/>
            <a:headEnd/>
            <a:tailEnd/>
          </a:ln>
        </p:spPr>
        <p:style>
          <a:lnRef idx="1">
            <a:schemeClr val="accent1"/>
          </a:lnRef>
          <a:fillRef idx="3">
            <a:schemeClr val="accent1"/>
          </a:fillRef>
          <a:effectRef idx="2">
            <a:schemeClr val="accent1"/>
          </a:effectRef>
          <a:fontRef idx="minor">
            <a:schemeClr val="lt1"/>
          </a:fontRef>
        </p:style>
        <p:txBody>
          <a:bodyPr/>
          <a:lstStyle/>
          <a:p>
            <a:endParaRPr lang="de-DE" dirty="0"/>
          </a:p>
        </p:txBody>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de-DE"/>
              <a:t>Mastertitelformat bearbeiten</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8DFA1846-DA80-1C48-A609-854EA85C59AD}" type="datetimeFigureOut">
              <a:rPr lang="en-US" dirty="0"/>
              <a:pPr/>
              <a:t>4/1/2022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95D7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de-DE" dirty="0"/>
              <a:t>Mastertitelformat bearbeiten</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4/1/2022</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‹Nr.›</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9" r:id="rId2"/>
    <p:sldLayoutId id="2147483651" r:id="rId3"/>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jpg"/><Relationship Id="rId7" Type="http://schemas.openxmlformats.org/officeDocument/2006/relationships/diagramColors" Target="../diagrams/colors1.xml"/><Relationship Id="rId2" Type="http://schemas.openxmlformats.org/officeDocument/2006/relationships/image" Target="../media/image2.png"/><Relationship Id="rId1" Type="http://schemas.openxmlformats.org/officeDocument/2006/relationships/slideLayout" Target="../slideLayouts/slideLayout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Layout" Target="../slideLayouts/slideLayout3.xm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404037A-993C-44AC-95AC-BFD2500710EB}"/>
              </a:ext>
            </a:extLst>
          </p:cNvPr>
          <p:cNvSpPr>
            <a:spLocks noGrp="1"/>
          </p:cNvSpPr>
          <p:nvPr>
            <p:ph type="title"/>
          </p:nvPr>
        </p:nvSpPr>
        <p:spPr>
          <a:xfrm>
            <a:off x="488875" y="320399"/>
            <a:ext cx="11536348" cy="4444407"/>
          </a:xfrm>
          <a:effectLst/>
        </p:spPr>
        <p:txBody>
          <a:bodyPr anchor="t"/>
          <a:lstStyle/>
          <a:p>
            <a:pPr algn="l"/>
            <a:r>
              <a:rPr lang="de-DE" sz="3200" i="1" dirty="0">
                <a:solidFill>
                  <a:srgbClr val="195D72"/>
                </a:solidFill>
              </a:rPr>
              <a:t>               Binger IntensivSeminar (ONLINE)</a:t>
            </a:r>
            <a:br>
              <a:rPr lang="de-DE" sz="3200" i="1" dirty="0">
                <a:solidFill>
                  <a:srgbClr val="195D72"/>
                </a:solidFill>
              </a:rPr>
            </a:br>
            <a:br>
              <a:rPr lang="de-DE" sz="2400" dirty="0"/>
            </a:br>
            <a:br>
              <a:rPr lang="de-DE" sz="2400" dirty="0"/>
            </a:br>
            <a:br>
              <a:rPr lang="de-DE" sz="2400" dirty="0"/>
            </a:br>
            <a:r>
              <a:rPr lang="de-DE" sz="3600" dirty="0">
                <a:solidFill>
                  <a:schemeClr val="bg1">
                    <a:lumMod val="75000"/>
                    <a:lumOff val="25000"/>
                  </a:schemeClr>
                </a:solidFill>
              </a:rPr>
              <a:t>Ladeinfrastruktur für Elektromobilität </a:t>
            </a:r>
            <a:br>
              <a:rPr lang="de-DE" sz="3600" dirty="0">
                <a:solidFill>
                  <a:schemeClr val="bg1">
                    <a:lumMod val="75000"/>
                    <a:lumOff val="25000"/>
                  </a:schemeClr>
                </a:solidFill>
              </a:rPr>
            </a:br>
            <a:r>
              <a:rPr lang="de-DE" sz="2400" dirty="0">
                <a:solidFill>
                  <a:schemeClr val="bg1">
                    <a:lumMod val="75000"/>
                    <a:lumOff val="25000"/>
                  </a:schemeClr>
                </a:solidFill>
              </a:rPr>
              <a:t>Rechte, Pflichten und Modelle für Betrieb und Abrechnung</a:t>
            </a:r>
            <a:br>
              <a:rPr lang="de-DE" sz="2400" dirty="0">
                <a:solidFill>
                  <a:srgbClr val="FF0000"/>
                </a:solidFill>
              </a:rPr>
            </a:br>
            <a:br>
              <a:rPr lang="de-DE" sz="2400" dirty="0">
                <a:solidFill>
                  <a:srgbClr val="FF0000"/>
                </a:solidFill>
              </a:rPr>
            </a:br>
            <a:br>
              <a:rPr lang="de-DE" sz="2400" dirty="0">
                <a:solidFill>
                  <a:srgbClr val="FF0000"/>
                </a:solidFill>
              </a:rPr>
            </a:br>
            <a:r>
              <a:rPr lang="de-DE" sz="2000" dirty="0">
                <a:solidFill>
                  <a:schemeClr val="bg1">
                    <a:lumMod val="75000"/>
                    <a:lumOff val="25000"/>
                  </a:schemeClr>
                </a:solidFill>
              </a:rPr>
              <a:t>Rahmenbedingungen| Markt | Betreibermodelle | Abrechnungssysteme | Praxisbeispiele</a:t>
            </a:r>
          </a:p>
        </p:txBody>
      </p:sp>
      <p:sp>
        <p:nvSpPr>
          <p:cNvPr id="4" name="Textplatzhalter 4">
            <a:extLst>
              <a:ext uri="{FF2B5EF4-FFF2-40B4-BE49-F238E27FC236}">
                <a16:creationId xmlns:a16="http://schemas.microsoft.com/office/drawing/2014/main" id="{6E6A4258-9061-40A0-AB3C-C99C09497E69}"/>
              </a:ext>
            </a:extLst>
          </p:cNvPr>
          <p:cNvSpPr txBox="1">
            <a:spLocks/>
          </p:cNvSpPr>
          <p:nvPr/>
        </p:nvSpPr>
        <p:spPr>
          <a:xfrm>
            <a:off x="385799" y="5104559"/>
            <a:ext cx="2727455" cy="1590931"/>
          </a:xfrm>
          <a:prstGeom prst="rect">
            <a:avLst/>
          </a:prstGeom>
          <a:effectLst>
            <a:outerShdw blurRad="50800" dir="14400000">
              <a:srgbClr val="000000">
                <a:alpha val="40000"/>
              </a:srgbClr>
            </a:outerShdw>
          </a:effectLst>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accent1"/>
              </a:buClr>
              <a:buFont typeface="Wingdings 2" charset="2"/>
              <a:buNone/>
              <a:defRPr sz="1800" kern="1200">
                <a:solidFill>
                  <a:schemeClr val="tx1"/>
                </a:solidFill>
                <a:latin typeface="+mn-lt"/>
                <a:ea typeface="+mn-ea"/>
                <a:cs typeface="+mn-cs"/>
              </a:defRPr>
            </a:lvl1pPr>
            <a:lvl2pPr marL="457200" indent="0" algn="ctr" defTabSz="457200" rtl="0" eaLnBrk="1" latinLnBrk="0" hangingPunct="1">
              <a:spcBef>
                <a:spcPct val="20000"/>
              </a:spcBef>
              <a:spcAft>
                <a:spcPts val="600"/>
              </a:spcAft>
              <a:buClr>
                <a:schemeClr val="accent1"/>
              </a:buClr>
              <a:buFont typeface="Wingdings 2"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accent1"/>
              </a:buClr>
              <a:buFont typeface="Wingdings 2"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9pPr>
          </a:lstStyle>
          <a:p>
            <a:pPr>
              <a:spcBef>
                <a:spcPts val="0"/>
              </a:spcBef>
              <a:spcAft>
                <a:spcPts val="0"/>
              </a:spcAft>
            </a:pPr>
            <a:r>
              <a:rPr lang="de-DE" sz="1400" dirty="0">
                <a:solidFill>
                  <a:schemeClr val="accent2">
                    <a:lumMod val="20000"/>
                    <a:lumOff val="80000"/>
                  </a:schemeClr>
                </a:solidFill>
                <a:latin typeface="+mj-lt"/>
                <a:ea typeface="+mj-ea"/>
                <a:cs typeface="+mj-cs"/>
              </a:rPr>
              <a:t>Veranstalter</a:t>
            </a:r>
          </a:p>
          <a:p>
            <a:pPr>
              <a:spcBef>
                <a:spcPts val="0"/>
              </a:spcBef>
              <a:spcAft>
                <a:spcPts val="0"/>
              </a:spcAft>
            </a:pPr>
            <a:endParaRPr lang="de-DE" sz="1400" dirty="0">
              <a:solidFill>
                <a:schemeClr val="accent2">
                  <a:lumMod val="20000"/>
                  <a:lumOff val="80000"/>
                </a:schemeClr>
              </a:solidFill>
              <a:latin typeface="+mj-lt"/>
              <a:ea typeface="+mj-ea"/>
              <a:cs typeface="+mj-cs"/>
            </a:endParaRPr>
          </a:p>
          <a:p>
            <a:pPr>
              <a:spcBef>
                <a:spcPts val="0"/>
              </a:spcBef>
              <a:spcAft>
                <a:spcPts val="0"/>
              </a:spcAft>
            </a:pPr>
            <a:r>
              <a:rPr lang="de-DE" sz="800" dirty="0">
                <a:solidFill>
                  <a:schemeClr val="accent2">
                    <a:lumMod val="20000"/>
                    <a:lumOff val="80000"/>
                  </a:schemeClr>
                </a:solidFill>
                <a:latin typeface="+mj-lt"/>
                <a:ea typeface="+mj-ea"/>
                <a:cs typeface="+mj-cs"/>
              </a:rPr>
              <a:t>Transferstelle Bingen (TSB)</a:t>
            </a:r>
          </a:p>
          <a:p>
            <a:pPr>
              <a:spcBef>
                <a:spcPts val="0"/>
              </a:spcBef>
              <a:spcAft>
                <a:spcPts val="0"/>
              </a:spcAft>
            </a:pPr>
            <a:r>
              <a:rPr lang="de-DE" sz="800" dirty="0">
                <a:solidFill>
                  <a:schemeClr val="accent2">
                    <a:lumMod val="20000"/>
                    <a:lumOff val="80000"/>
                  </a:schemeClr>
                </a:solidFill>
                <a:latin typeface="+mj-lt"/>
                <a:ea typeface="+mj-ea"/>
                <a:cs typeface="+mj-cs"/>
              </a:rPr>
              <a:t>Berlinstraße 107a</a:t>
            </a:r>
          </a:p>
          <a:p>
            <a:pPr>
              <a:spcBef>
                <a:spcPts val="0"/>
              </a:spcBef>
              <a:spcAft>
                <a:spcPts val="0"/>
              </a:spcAft>
            </a:pPr>
            <a:r>
              <a:rPr lang="de-DE" sz="800" dirty="0">
                <a:solidFill>
                  <a:schemeClr val="accent2">
                    <a:lumMod val="20000"/>
                    <a:lumOff val="80000"/>
                  </a:schemeClr>
                </a:solidFill>
                <a:latin typeface="+mj-lt"/>
                <a:ea typeface="+mj-ea"/>
                <a:cs typeface="+mj-cs"/>
              </a:rPr>
              <a:t>55411 Bingen</a:t>
            </a:r>
          </a:p>
          <a:p>
            <a:pPr>
              <a:spcBef>
                <a:spcPts val="0"/>
              </a:spcBef>
              <a:spcAft>
                <a:spcPts val="0"/>
              </a:spcAft>
            </a:pPr>
            <a:r>
              <a:rPr lang="de-DE" sz="800" dirty="0">
                <a:solidFill>
                  <a:schemeClr val="accent2">
                    <a:lumMod val="20000"/>
                    <a:lumOff val="80000"/>
                  </a:schemeClr>
                </a:solidFill>
                <a:latin typeface="+mj-lt"/>
                <a:ea typeface="+mj-ea"/>
                <a:cs typeface="+mj-cs"/>
              </a:rPr>
              <a:t>www.tsb-energie.de</a:t>
            </a:r>
          </a:p>
          <a:p>
            <a:pPr>
              <a:spcBef>
                <a:spcPts val="0"/>
              </a:spcBef>
              <a:spcAft>
                <a:spcPts val="0"/>
              </a:spcAft>
            </a:pPr>
            <a:endParaRPr lang="de-DE" sz="800" dirty="0">
              <a:solidFill>
                <a:schemeClr val="accent2">
                  <a:lumMod val="20000"/>
                  <a:lumOff val="80000"/>
                </a:schemeClr>
              </a:solidFill>
              <a:latin typeface="+mj-lt"/>
              <a:ea typeface="+mj-ea"/>
              <a:cs typeface="+mj-cs"/>
            </a:endParaRPr>
          </a:p>
          <a:p>
            <a:pPr>
              <a:spcBef>
                <a:spcPts val="0"/>
              </a:spcBef>
              <a:spcAft>
                <a:spcPts val="0"/>
              </a:spcAft>
            </a:pPr>
            <a:r>
              <a:rPr lang="de-DE" sz="800" dirty="0">
                <a:solidFill>
                  <a:schemeClr val="accent2">
                    <a:lumMod val="20000"/>
                    <a:lumOff val="80000"/>
                  </a:schemeClr>
                </a:solidFill>
                <a:latin typeface="+mj-lt"/>
                <a:ea typeface="+mj-ea"/>
                <a:cs typeface="+mj-cs"/>
              </a:rPr>
              <a:t>Geschäftsbereich des ITB - Institut für Innovation, Transfer und Beratung gGmbH</a:t>
            </a:r>
          </a:p>
        </p:txBody>
      </p:sp>
      <p:pic>
        <p:nvPicPr>
          <p:cNvPr id="11" name="Grafik 10">
            <a:extLst>
              <a:ext uri="{FF2B5EF4-FFF2-40B4-BE49-F238E27FC236}">
                <a16:creationId xmlns:a16="http://schemas.microsoft.com/office/drawing/2014/main" id="{65E9068E-3E0D-444E-9D19-59A3C14C5373}"/>
              </a:ext>
            </a:extLst>
          </p:cNvPr>
          <p:cNvPicPr>
            <a:picLocks noChangeAspect="1"/>
          </p:cNvPicPr>
          <p:nvPr/>
        </p:nvPicPr>
        <p:blipFill>
          <a:blip r:embed="rId2"/>
          <a:stretch>
            <a:fillRect/>
          </a:stretch>
        </p:blipFill>
        <p:spPr>
          <a:xfrm>
            <a:off x="9351343" y="194420"/>
            <a:ext cx="2527232" cy="860433"/>
          </a:xfrm>
          <a:prstGeom prst="rect">
            <a:avLst/>
          </a:prstGeom>
        </p:spPr>
      </p:pic>
      <p:pic>
        <p:nvPicPr>
          <p:cNvPr id="15" name="Grafik 14">
            <a:extLst>
              <a:ext uri="{FF2B5EF4-FFF2-40B4-BE49-F238E27FC236}">
                <a16:creationId xmlns:a16="http://schemas.microsoft.com/office/drawing/2014/main" id="{4FF0FB9E-561F-489B-AAF6-6B2C1AC78567}"/>
              </a:ext>
            </a:extLst>
          </p:cNvPr>
          <p:cNvPicPr>
            <a:picLocks noChangeAspect="1"/>
          </p:cNvPicPr>
          <p:nvPr/>
        </p:nvPicPr>
        <p:blipFill>
          <a:blip r:embed="rId3"/>
          <a:stretch>
            <a:fillRect/>
          </a:stretch>
        </p:blipFill>
        <p:spPr>
          <a:xfrm>
            <a:off x="10846621" y="4944954"/>
            <a:ext cx="1031954" cy="1230701"/>
          </a:xfrm>
          <a:prstGeom prst="rect">
            <a:avLst/>
          </a:prstGeom>
        </p:spPr>
      </p:pic>
      <p:sp>
        <p:nvSpPr>
          <p:cNvPr id="16" name="Rechteck 15">
            <a:extLst>
              <a:ext uri="{FF2B5EF4-FFF2-40B4-BE49-F238E27FC236}">
                <a16:creationId xmlns:a16="http://schemas.microsoft.com/office/drawing/2014/main" id="{83EFE329-5521-4DD7-873A-3B5DC8F137C2}"/>
              </a:ext>
            </a:extLst>
          </p:cNvPr>
          <p:cNvSpPr/>
          <p:nvPr/>
        </p:nvSpPr>
        <p:spPr>
          <a:xfrm>
            <a:off x="3220870" y="5104559"/>
            <a:ext cx="2727455" cy="892552"/>
          </a:xfrm>
          <a:prstGeom prst="rect">
            <a:avLst/>
          </a:prstGeom>
        </p:spPr>
        <p:txBody>
          <a:bodyPr wrap="square">
            <a:spAutoFit/>
          </a:bodyPr>
          <a:lstStyle/>
          <a:p>
            <a:pPr>
              <a:spcBef>
                <a:spcPts val="0"/>
              </a:spcBef>
              <a:spcAft>
                <a:spcPts val="0"/>
              </a:spcAft>
            </a:pPr>
            <a:r>
              <a:rPr lang="de-DE" sz="1400" dirty="0">
                <a:solidFill>
                  <a:schemeClr val="accent2">
                    <a:lumMod val="20000"/>
                    <a:lumOff val="80000"/>
                  </a:schemeClr>
                </a:solidFill>
              </a:rPr>
              <a:t>Ansprechpartner</a:t>
            </a:r>
          </a:p>
          <a:p>
            <a:pPr>
              <a:spcBef>
                <a:spcPts val="0"/>
              </a:spcBef>
              <a:spcAft>
                <a:spcPts val="0"/>
              </a:spcAft>
            </a:pPr>
            <a:endParaRPr lang="de-DE" sz="1400" dirty="0">
              <a:solidFill>
                <a:schemeClr val="accent2">
                  <a:lumMod val="20000"/>
                  <a:lumOff val="80000"/>
                </a:schemeClr>
              </a:solidFill>
            </a:endParaRPr>
          </a:p>
          <a:p>
            <a:pPr>
              <a:spcBef>
                <a:spcPts val="0"/>
              </a:spcBef>
              <a:spcAft>
                <a:spcPts val="0"/>
              </a:spcAft>
            </a:pPr>
            <a:r>
              <a:rPr lang="de-DE" sz="800" dirty="0">
                <a:solidFill>
                  <a:schemeClr val="accent2">
                    <a:lumMod val="20000"/>
                    <a:lumOff val="80000"/>
                  </a:schemeClr>
                </a:solidFill>
              </a:rPr>
              <a:t>Heike Zimmermann, Nina Rauth</a:t>
            </a:r>
          </a:p>
          <a:p>
            <a:pPr>
              <a:spcBef>
                <a:spcPts val="0"/>
              </a:spcBef>
              <a:spcAft>
                <a:spcPts val="0"/>
              </a:spcAft>
            </a:pPr>
            <a:r>
              <a:rPr lang="de-DE" sz="800" dirty="0">
                <a:solidFill>
                  <a:schemeClr val="accent2">
                    <a:lumMod val="20000"/>
                    <a:lumOff val="80000"/>
                  </a:schemeClr>
                </a:solidFill>
              </a:rPr>
              <a:t>Tel: 0151 / 171 34 657</a:t>
            </a:r>
          </a:p>
          <a:p>
            <a:pPr>
              <a:spcBef>
                <a:spcPts val="0"/>
              </a:spcBef>
              <a:spcAft>
                <a:spcPts val="0"/>
              </a:spcAft>
            </a:pPr>
            <a:r>
              <a:rPr lang="de-DE" sz="800" dirty="0">
                <a:solidFill>
                  <a:schemeClr val="accent2">
                    <a:lumMod val="20000"/>
                    <a:lumOff val="80000"/>
                  </a:schemeClr>
                </a:solidFill>
              </a:rPr>
              <a:t>veranstaltung@tsb-energie.de</a:t>
            </a:r>
          </a:p>
        </p:txBody>
      </p:sp>
      <p:sp>
        <p:nvSpPr>
          <p:cNvPr id="17" name="Rechteck 16">
            <a:extLst>
              <a:ext uri="{FF2B5EF4-FFF2-40B4-BE49-F238E27FC236}">
                <a16:creationId xmlns:a16="http://schemas.microsoft.com/office/drawing/2014/main" id="{70E3ACB6-496B-44DE-BEC6-32879E324029}"/>
              </a:ext>
            </a:extLst>
          </p:cNvPr>
          <p:cNvSpPr/>
          <p:nvPr/>
        </p:nvSpPr>
        <p:spPr>
          <a:xfrm>
            <a:off x="6547893" y="5164524"/>
            <a:ext cx="4128291" cy="1107996"/>
          </a:xfrm>
          <a:prstGeom prst="rect">
            <a:avLst/>
          </a:prstGeom>
        </p:spPr>
        <p:txBody>
          <a:bodyPr wrap="square">
            <a:spAutoFit/>
          </a:bodyPr>
          <a:lstStyle/>
          <a:p>
            <a:pPr algn="r"/>
            <a:r>
              <a:rPr lang="de-DE" sz="1100" i="1" dirty="0">
                <a:solidFill>
                  <a:schemeClr val="accent2">
                    <a:lumMod val="20000"/>
                    <a:lumOff val="80000"/>
                  </a:schemeClr>
                </a:solidFill>
              </a:rPr>
              <a:t>„Im Seminar lernen Sie, wie Sie ein Ladenetz für Elektromobilität effizient betreiben und welche Möglichkeiten der Abrechnung im Einzelfall sinnvoll und wirtschaftlich sind.“</a:t>
            </a:r>
          </a:p>
          <a:p>
            <a:pPr algn="r"/>
            <a:endParaRPr lang="de-DE" sz="1100" i="1" dirty="0">
              <a:solidFill>
                <a:schemeClr val="accent2">
                  <a:lumMod val="20000"/>
                  <a:lumOff val="80000"/>
                </a:schemeClr>
              </a:solidFill>
            </a:endParaRPr>
          </a:p>
          <a:p>
            <a:pPr algn="r"/>
            <a:r>
              <a:rPr lang="de-DE" sz="1100" i="1" dirty="0">
                <a:solidFill>
                  <a:schemeClr val="accent2">
                    <a:lumMod val="20000"/>
                    <a:lumOff val="80000"/>
                  </a:schemeClr>
                </a:solidFill>
              </a:rPr>
              <a:t>Sebastian Kupfer</a:t>
            </a:r>
          </a:p>
        </p:txBody>
      </p:sp>
      <p:sp>
        <p:nvSpPr>
          <p:cNvPr id="19" name="Rechteck 18">
            <a:extLst>
              <a:ext uri="{FF2B5EF4-FFF2-40B4-BE49-F238E27FC236}">
                <a16:creationId xmlns:a16="http://schemas.microsoft.com/office/drawing/2014/main" id="{3EDD2282-CFB8-44FF-82FE-A6E8D3C9EB40}"/>
              </a:ext>
            </a:extLst>
          </p:cNvPr>
          <p:cNvSpPr/>
          <p:nvPr/>
        </p:nvSpPr>
        <p:spPr>
          <a:xfrm>
            <a:off x="7194430" y="6355803"/>
            <a:ext cx="4753224" cy="307777"/>
          </a:xfrm>
          <a:prstGeom prst="rect">
            <a:avLst/>
          </a:prstGeom>
        </p:spPr>
        <p:txBody>
          <a:bodyPr wrap="none">
            <a:spAutoFit/>
          </a:bodyPr>
          <a:lstStyle/>
          <a:p>
            <a:r>
              <a:rPr lang="de-DE" sz="1400" dirty="0">
                <a:solidFill>
                  <a:schemeClr val="accent2">
                    <a:lumMod val="20000"/>
                    <a:lumOff val="80000"/>
                  </a:schemeClr>
                </a:solidFill>
              </a:rPr>
              <a:t>Information &amp; Anmeldung unter </a:t>
            </a:r>
            <a:r>
              <a:rPr lang="de-DE" sz="1400" b="1" dirty="0">
                <a:solidFill>
                  <a:schemeClr val="accent2">
                    <a:lumMod val="20000"/>
                    <a:lumOff val="80000"/>
                  </a:schemeClr>
                </a:solidFill>
              </a:rPr>
              <a:t>www.tsb-energie.de</a:t>
            </a:r>
          </a:p>
        </p:txBody>
      </p:sp>
      <p:graphicFrame>
        <p:nvGraphicFramePr>
          <p:cNvPr id="13" name="Diagramm 12">
            <a:extLst>
              <a:ext uri="{FF2B5EF4-FFF2-40B4-BE49-F238E27FC236}">
                <a16:creationId xmlns:a16="http://schemas.microsoft.com/office/drawing/2014/main" id="{A21F5532-3B74-4171-B085-DF0EE09FAE4B}"/>
              </a:ext>
            </a:extLst>
          </p:cNvPr>
          <p:cNvGraphicFramePr/>
          <p:nvPr>
            <p:extLst>
              <p:ext uri="{D42A27DB-BD31-4B8C-83A1-F6EECF244321}">
                <p14:modId xmlns:p14="http://schemas.microsoft.com/office/powerpoint/2010/main" val="3635900102"/>
              </p:ext>
            </p:extLst>
          </p:nvPr>
        </p:nvGraphicFramePr>
        <p:xfrm>
          <a:off x="-490602" y="194420"/>
          <a:ext cx="3095780" cy="14239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344290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platzhalter 4">
            <a:extLst>
              <a:ext uri="{FF2B5EF4-FFF2-40B4-BE49-F238E27FC236}">
                <a16:creationId xmlns:a16="http://schemas.microsoft.com/office/drawing/2014/main" id="{1F153590-92D2-4CFA-B247-3A9128FCA8D9}"/>
              </a:ext>
            </a:extLst>
          </p:cNvPr>
          <p:cNvSpPr>
            <a:spLocks noGrp="1"/>
          </p:cNvSpPr>
          <p:nvPr>
            <p:ph type="body" idx="1"/>
          </p:nvPr>
        </p:nvSpPr>
        <p:spPr>
          <a:xfrm>
            <a:off x="375802" y="5204262"/>
            <a:ext cx="2725946" cy="1550919"/>
          </a:xfrm>
        </p:spPr>
        <p:txBody>
          <a:bodyPr/>
          <a:lstStyle/>
          <a:p>
            <a:pPr algn="l">
              <a:spcBef>
                <a:spcPts val="0"/>
              </a:spcBef>
              <a:spcAft>
                <a:spcPts val="0"/>
              </a:spcAft>
            </a:pPr>
            <a:r>
              <a:rPr lang="de-DE" sz="1400">
                <a:solidFill>
                  <a:schemeClr val="accent2">
                    <a:lumMod val="20000"/>
                    <a:lumOff val="80000"/>
                  </a:schemeClr>
                </a:solidFill>
                <a:latin typeface="+mj-lt"/>
                <a:ea typeface="+mj-ea"/>
                <a:cs typeface="+mj-cs"/>
              </a:rPr>
              <a:t>Zielgruppen</a:t>
            </a:r>
            <a:endParaRPr lang="de-DE" sz="1400" dirty="0">
              <a:solidFill>
                <a:schemeClr val="accent2">
                  <a:lumMod val="20000"/>
                  <a:lumOff val="80000"/>
                </a:schemeClr>
              </a:solidFill>
              <a:latin typeface="+mj-lt"/>
              <a:ea typeface="+mj-ea"/>
              <a:cs typeface="+mj-cs"/>
            </a:endParaRPr>
          </a:p>
          <a:p>
            <a:pPr algn="l">
              <a:spcBef>
                <a:spcPts val="0"/>
              </a:spcBef>
              <a:spcAft>
                <a:spcPts val="0"/>
              </a:spcAft>
            </a:pPr>
            <a:endParaRPr lang="de-DE" sz="800" dirty="0">
              <a:solidFill>
                <a:schemeClr val="accent2">
                  <a:lumMod val="20000"/>
                  <a:lumOff val="80000"/>
                </a:schemeClr>
              </a:solidFill>
              <a:latin typeface="+mj-lt"/>
              <a:ea typeface="+mj-ea"/>
              <a:cs typeface="+mj-cs"/>
            </a:endParaRPr>
          </a:p>
          <a:p>
            <a:pPr marL="171450" indent="-171450" algn="l">
              <a:spcBef>
                <a:spcPts val="0"/>
              </a:spcBef>
              <a:spcAft>
                <a:spcPts val="0"/>
              </a:spcAft>
              <a:buFont typeface="Arial" panose="020B0604020202020204" pitchFamily="34" charset="0"/>
              <a:buChar char="•"/>
            </a:pPr>
            <a:r>
              <a:rPr lang="de-DE" sz="800" dirty="0">
                <a:solidFill>
                  <a:schemeClr val="accent2">
                    <a:lumMod val="20000"/>
                    <a:lumOff val="80000"/>
                  </a:schemeClr>
                </a:solidFill>
              </a:rPr>
              <a:t>Energieversorger, Stadtwerke</a:t>
            </a:r>
          </a:p>
          <a:p>
            <a:pPr marL="171450" indent="-171450" algn="l">
              <a:spcBef>
                <a:spcPts val="0"/>
              </a:spcBef>
              <a:spcAft>
                <a:spcPts val="0"/>
              </a:spcAft>
              <a:buFont typeface="Arial" panose="020B0604020202020204" pitchFamily="34" charset="0"/>
              <a:buChar char="•"/>
            </a:pPr>
            <a:r>
              <a:rPr lang="de-DE" sz="800" dirty="0">
                <a:solidFill>
                  <a:schemeClr val="accent2">
                    <a:lumMod val="20000"/>
                    <a:lumOff val="80000"/>
                  </a:schemeClr>
                </a:solidFill>
              </a:rPr>
              <a:t>Klimaschutzmanager</a:t>
            </a:r>
          </a:p>
          <a:p>
            <a:pPr marL="171450" indent="-171450" algn="l">
              <a:spcBef>
                <a:spcPts val="0"/>
              </a:spcBef>
              <a:spcAft>
                <a:spcPts val="0"/>
              </a:spcAft>
              <a:buFont typeface="Arial" panose="020B0604020202020204" pitchFamily="34" charset="0"/>
              <a:buChar char="•"/>
            </a:pPr>
            <a:r>
              <a:rPr lang="de-DE" sz="800" dirty="0">
                <a:solidFill>
                  <a:schemeClr val="accent2">
                    <a:lumMod val="20000"/>
                    <a:lumOff val="80000"/>
                  </a:schemeClr>
                </a:solidFill>
                <a:latin typeface="+mj-lt"/>
                <a:ea typeface="+mj-ea"/>
                <a:cs typeface="+mj-cs"/>
              </a:rPr>
              <a:t>Wohnungsbaugesellschaften</a:t>
            </a:r>
          </a:p>
          <a:p>
            <a:pPr marL="171450" indent="-171450" algn="l">
              <a:spcBef>
                <a:spcPts val="0"/>
              </a:spcBef>
              <a:spcAft>
                <a:spcPts val="0"/>
              </a:spcAft>
              <a:buFont typeface="Arial" panose="020B0604020202020204" pitchFamily="34" charset="0"/>
              <a:buChar char="•"/>
            </a:pPr>
            <a:r>
              <a:rPr lang="de-DE" sz="800" dirty="0">
                <a:solidFill>
                  <a:schemeClr val="accent2">
                    <a:lumMod val="20000"/>
                    <a:lumOff val="80000"/>
                  </a:schemeClr>
                </a:solidFill>
                <a:latin typeface="+mj-lt"/>
                <a:ea typeface="+mj-ea"/>
                <a:cs typeface="+mj-cs"/>
              </a:rPr>
              <a:t>Bauträger/Planer/Projektentwickler</a:t>
            </a:r>
          </a:p>
          <a:p>
            <a:pPr marL="171450" indent="-171450" algn="l">
              <a:spcBef>
                <a:spcPts val="0"/>
              </a:spcBef>
              <a:spcAft>
                <a:spcPts val="0"/>
              </a:spcAft>
              <a:buFont typeface="Arial" panose="020B0604020202020204" pitchFamily="34" charset="0"/>
              <a:buChar char="•"/>
            </a:pPr>
            <a:r>
              <a:rPr lang="de-DE" sz="800" dirty="0">
                <a:solidFill>
                  <a:schemeClr val="accent2">
                    <a:lumMod val="20000"/>
                    <a:lumOff val="80000"/>
                  </a:schemeClr>
                </a:solidFill>
                <a:latin typeface="+mj-lt"/>
                <a:ea typeface="+mj-ea"/>
                <a:cs typeface="+mj-cs"/>
              </a:rPr>
              <a:t>Tourismusbrache (Hotels, Gastronomie, Ausflugstourismus etc.)</a:t>
            </a:r>
          </a:p>
          <a:p>
            <a:pPr marL="171450" indent="-171450" algn="l">
              <a:spcBef>
                <a:spcPts val="0"/>
              </a:spcBef>
              <a:spcAft>
                <a:spcPts val="0"/>
              </a:spcAft>
              <a:buFont typeface="Arial" panose="020B0604020202020204" pitchFamily="34" charset="0"/>
              <a:buChar char="•"/>
            </a:pPr>
            <a:r>
              <a:rPr lang="de-DE" sz="800" dirty="0">
                <a:solidFill>
                  <a:schemeClr val="accent2">
                    <a:lumMod val="20000"/>
                    <a:lumOff val="80000"/>
                  </a:schemeClr>
                </a:solidFill>
              </a:rPr>
              <a:t>Vereine/Genossenschaften</a:t>
            </a:r>
            <a:endParaRPr lang="de-DE" sz="800" dirty="0">
              <a:solidFill>
                <a:schemeClr val="accent2">
                  <a:lumMod val="20000"/>
                  <a:lumOff val="80000"/>
                </a:schemeClr>
              </a:solidFill>
              <a:latin typeface="+mj-lt"/>
              <a:ea typeface="+mj-ea"/>
              <a:cs typeface="+mj-cs"/>
            </a:endParaRPr>
          </a:p>
          <a:p>
            <a:pPr marL="171450" indent="-171450" algn="l">
              <a:spcBef>
                <a:spcPts val="0"/>
              </a:spcBef>
              <a:spcAft>
                <a:spcPts val="0"/>
              </a:spcAft>
              <a:buFont typeface="Arial" panose="020B0604020202020204" pitchFamily="34" charset="0"/>
              <a:buChar char="•"/>
            </a:pPr>
            <a:r>
              <a:rPr lang="de-DE" sz="800" dirty="0" err="1">
                <a:solidFill>
                  <a:schemeClr val="accent2">
                    <a:lumMod val="20000"/>
                    <a:lumOff val="80000"/>
                  </a:schemeClr>
                </a:solidFill>
                <a:latin typeface="+mj-lt"/>
                <a:ea typeface="+mj-ea"/>
                <a:cs typeface="+mj-cs"/>
              </a:rPr>
              <a:t>Öffentl</a:t>
            </a:r>
            <a:r>
              <a:rPr lang="de-DE" sz="800" dirty="0">
                <a:solidFill>
                  <a:schemeClr val="accent2">
                    <a:lumMod val="20000"/>
                    <a:lumOff val="80000"/>
                  </a:schemeClr>
                </a:solidFill>
                <a:latin typeface="+mj-lt"/>
                <a:ea typeface="+mj-ea"/>
                <a:cs typeface="+mj-cs"/>
              </a:rPr>
              <a:t>. Einrichtungen/Zweckgesellschaften</a:t>
            </a:r>
          </a:p>
          <a:p>
            <a:pPr marL="171450" indent="-171450" algn="l">
              <a:spcBef>
                <a:spcPts val="0"/>
              </a:spcBef>
              <a:spcAft>
                <a:spcPts val="0"/>
              </a:spcAft>
              <a:buFont typeface="Arial" panose="020B0604020202020204" pitchFamily="34" charset="0"/>
              <a:buChar char="•"/>
            </a:pPr>
            <a:r>
              <a:rPr lang="de-DE" sz="800" dirty="0">
                <a:solidFill>
                  <a:schemeClr val="accent2">
                    <a:lumMod val="20000"/>
                    <a:lumOff val="80000"/>
                  </a:schemeClr>
                </a:solidFill>
                <a:latin typeface="+mj-lt"/>
                <a:ea typeface="+mj-ea"/>
                <a:cs typeface="+mj-cs"/>
              </a:rPr>
              <a:t>Bankfilialen/Märkte/Einzelhandel</a:t>
            </a:r>
          </a:p>
        </p:txBody>
      </p:sp>
      <p:sp>
        <p:nvSpPr>
          <p:cNvPr id="6" name="Rechteck 5">
            <a:extLst>
              <a:ext uri="{FF2B5EF4-FFF2-40B4-BE49-F238E27FC236}">
                <a16:creationId xmlns:a16="http://schemas.microsoft.com/office/drawing/2014/main" id="{E335BA73-03ED-43D3-81BA-3CB01476ECF4}"/>
              </a:ext>
            </a:extLst>
          </p:cNvPr>
          <p:cNvSpPr/>
          <p:nvPr/>
        </p:nvSpPr>
        <p:spPr>
          <a:xfrm>
            <a:off x="4123427" y="180809"/>
            <a:ext cx="3605841" cy="4862870"/>
          </a:xfrm>
          <a:prstGeom prst="rect">
            <a:avLst/>
          </a:prstGeom>
        </p:spPr>
        <p:txBody>
          <a:bodyPr wrap="square">
            <a:spAutoFit/>
          </a:bodyPr>
          <a:lstStyle/>
          <a:p>
            <a:r>
              <a:rPr lang="de-DE" sz="1000" dirty="0">
                <a:solidFill>
                  <a:schemeClr val="bg1">
                    <a:lumMod val="75000"/>
                    <a:lumOff val="25000"/>
                  </a:schemeClr>
                </a:solidFill>
              </a:rPr>
              <a:t>Anhand von Beispielen aus dem Marktgeschehen und Wettbewerb diskutieren wir mit den Teilnehmern, ob und wie der Betrieb von Ladesäulen technisch, organisatorisch und wirtschaftlich umsetzbar ist. </a:t>
            </a:r>
          </a:p>
          <a:p>
            <a:endParaRPr lang="de-DE" sz="1000" dirty="0">
              <a:solidFill>
                <a:schemeClr val="bg1">
                  <a:lumMod val="75000"/>
                  <a:lumOff val="25000"/>
                </a:schemeClr>
              </a:solidFill>
            </a:endParaRPr>
          </a:p>
          <a:p>
            <a:r>
              <a:rPr lang="de-DE" sz="1000" dirty="0">
                <a:solidFill>
                  <a:schemeClr val="bg1">
                    <a:lumMod val="75000"/>
                    <a:lumOff val="25000"/>
                  </a:schemeClr>
                </a:solidFill>
              </a:rPr>
              <a:t>Die verschiedenen Abrechnungssysteme werden vorgestellt. Ladeinfrastruktur, Authentifizierung, Roaming und Abrechnung werden dabei sowohl aus der Sicht eines Infrastrukturbetreibers als auch eines Energiedienstleisters betrachtet.</a:t>
            </a:r>
          </a:p>
          <a:p>
            <a:endParaRPr lang="de-DE" sz="1000" dirty="0">
              <a:solidFill>
                <a:schemeClr val="bg1">
                  <a:lumMod val="75000"/>
                  <a:lumOff val="25000"/>
                </a:schemeClr>
              </a:solidFill>
            </a:endParaRPr>
          </a:p>
          <a:p>
            <a:endParaRPr lang="de-DE" sz="1000" b="1" dirty="0">
              <a:solidFill>
                <a:srgbClr val="FF0000"/>
              </a:solidFill>
              <a:latin typeface="+mj-lt"/>
              <a:ea typeface="+mj-ea"/>
              <a:cs typeface="+mj-cs"/>
            </a:endParaRPr>
          </a:p>
          <a:p>
            <a:r>
              <a:rPr lang="de-DE" sz="1000" b="1" dirty="0">
                <a:solidFill>
                  <a:schemeClr val="bg1">
                    <a:lumMod val="75000"/>
                    <a:lumOff val="25000"/>
                  </a:schemeClr>
                </a:solidFill>
              </a:rPr>
              <a:t>Agenda</a:t>
            </a:r>
          </a:p>
          <a:p>
            <a:endParaRPr lang="de-DE" sz="1000" dirty="0"/>
          </a:p>
          <a:p>
            <a:r>
              <a:rPr lang="de-DE" sz="1000" b="1" dirty="0">
                <a:solidFill>
                  <a:schemeClr val="bg1">
                    <a:lumMod val="75000"/>
                    <a:lumOff val="25000"/>
                  </a:schemeClr>
                </a:solidFill>
              </a:rPr>
              <a:t>Grundlagen und Ausgangsposition</a:t>
            </a:r>
          </a:p>
          <a:p>
            <a:pPr marL="171450" indent="-171450">
              <a:buFont typeface="Arial" panose="020B0604020202020204" pitchFamily="34" charset="0"/>
              <a:buChar char="•"/>
            </a:pPr>
            <a:r>
              <a:rPr lang="de-DE" sz="1000" dirty="0">
                <a:solidFill>
                  <a:schemeClr val="bg1">
                    <a:lumMod val="75000"/>
                    <a:lumOff val="25000"/>
                  </a:schemeClr>
                </a:solidFill>
              </a:rPr>
              <a:t>Aktuelle Zahlen und Fakten zum Automobilmarkt</a:t>
            </a:r>
          </a:p>
          <a:p>
            <a:pPr marL="171450" indent="-171450">
              <a:buFont typeface="Arial" panose="020B0604020202020204" pitchFamily="34" charset="0"/>
              <a:buChar char="•"/>
            </a:pPr>
            <a:r>
              <a:rPr lang="de-DE" sz="1000" dirty="0">
                <a:solidFill>
                  <a:schemeClr val="bg1">
                    <a:lumMod val="75000"/>
                    <a:lumOff val="25000"/>
                  </a:schemeClr>
                </a:solidFill>
              </a:rPr>
              <a:t>Evolution von Ladesäulen und Ladearten</a:t>
            </a:r>
          </a:p>
          <a:p>
            <a:pPr marL="171450" indent="-171450">
              <a:buFont typeface="Arial" panose="020B0604020202020204" pitchFamily="34" charset="0"/>
              <a:buChar char="•"/>
            </a:pPr>
            <a:r>
              <a:rPr lang="de-DE" sz="1000" dirty="0">
                <a:solidFill>
                  <a:schemeClr val="bg1">
                    <a:lumMod val="75000"/>
                    <a:lumOff val="25000"/>
                  </a:schemeClr>
                </a:solidFill>
              </a:rPr>
              <a:t>Ausblick Mobilität 2030 / 2050</a:t>
            </a:r>
          </a:p>
          <a:p>
            <a:endParaRPr lang="de-DE" sz="1000" b="1" dirty="0">
              <a:solidFill>
                <a:schemeClr val="bg1">
                  <a:lumMod val="75000"/>
                  <a:lumOff val="25000"/>
                </a:schemeClr>
              </a:solidFill>
            </a:endParaRPr>
          </a:p>
          <a:p>
            <a:r>
              <a:rPr lang="de-DE" sz="1000" b="1" dirty="0">
                <a:solidFill>
                  <a:schemeClr val="bg1">
                    <a:lumMod val="75000"/>
                    <a:lumOff val="25000"/>
                  </a:schemeClr>
                </a:solidFill>
              </a:rPr>
              <a:t>Rechtliche Grundlagen - Betrieb</a:t>
            </a:r>
          </a:p>
          <a:p>
            <a:pPr marL="171450" indent="-171450">
              <a:buFont typeface="Arial" panose="020B0604020202020204" pitchFamily="34" charset="0"/>
              <a:buChar char="•"/>
            </a:pPr>
            <a:r>
              <a:rPr lang="de-DE" sz="1000" dirty="0">
                <a:solidFill>
                  <a:schemeClr val="bg1">
                    <a:lumMod val="75000"/>
                    <a:lumOff val="25000"/>
                  </a:schemeClr>
                </a:solidFill>
              </a:rPr>
              <a:t>Überblick und Navigation über Gesetzeskarte</a:t>
            </a:r>
          </a:p>
          <a:p>
            <a:pPr marL="171450" indent="-171450">
              <a:buFont typeface="Arial" panose="020B0604020202020204" pitchFamily="34" charset="0"/>
              <a:buChar char="•"/>
            </a:pPr>
            <a:r>
              <a:rPr lang="de-DE" sz="1000" dirty="0">
                <a:solidFill>
                  <a:schemeClr val="bg1">
                    <a:lumMod val="75000"/>
                    <a:lumOff val="25000"/>
                  </a:schemeClr>
                </a:solidFill>
              </a:rPr>
              <a:t>Anforderungen an das Abrechnen von Ladevorgängen</a:t>
            </a:r>
          </a:p>
          <a:p>
            <a:pPr marL="171450" indent="-171450">
              <a:buFont typeface="Arial" panose="020B0604020202020204" pitchFamily="34" charset="0"/>
              <a:buChar char="•"/>
            </a:pPr>
            <a:r>
              <a:rPr lang="de-DE" sz="1000" dirty="0">
                <a:solidFill>
                  <a:schemeClr val="bg1">
                    <a:lumMod val="75000"/>
                    <a:lumOff val="25000"/>
                  </a:schemeClr>
                </a:solidFill>
              </a:rPr>
              <a:t>Anforderungen an die Bezahlung an Ladestationen</a:t>
            </a:r>
          </a:p>
          <a:p>
            <a:pPr marL="171450" indent="-171450">
              <a:buFont typeface="Arial" panose="020B0604020202020204" pitchFamily="34" charset="0"/>
              <a:buChar char="•"/>
            </a:pPr>
            <a:r>
              <a:rPr lang="de-DE" sz="1000" dirty="0">
                <a:solidFill>
                  <a:schemeClr val="bg1">
                    <a:lumMod val="75000"/>
                    <a:lumOff val="25000"/>
                  </a:schemeClr>
                </a:solidFill>
              </a:rPr>
              <a:t>Überblick Preisangabenverordnung</a:t>
            </a:r>
          </a:p>
          <a:p>
            <a:pPr marL="171450" indent="-171450">
              <a:buFont typeface="Arial" panose="020B0604020202020204" pitchFamily="34" charset="0"/>
              <a:buChar char="•"/>
            </a:pPr>
            <a:r>
              <a:rPr lang="de-DE" sz="1000" dirty="0">
                <a:solidFill>
                  <a:schemeClr val="bg1">
                    <a:lumMod val="75000"/>
                    <a:lumOff val="25000"/>
                  </a:schemeClr>
                </a:solidFill>
              </a:rPr>
              <a:t>Überblick zu Umlagen und Abgaben</a:t>
            </a:r>
          </a:p>
          <a:p>
            <a:pPr marL="171450" indent="-171450">
              <a:buFont typeface="Arial" panose="020B0604020202020204" pitchFamily="34" charset="0"/>
              <a:buChar char="•"/>
            </a:pPr>
            <a:r>
              <a:rPr lang="de-DE" sz="1000" dirty="0">
                <a:solidFill>
                  <a:schemeClr val="bg1">
                    <a:lumMod val="75000"/>
                    <a:lumOff val="25000"/>
                  </a:schemeClr>
                </a:solidFill>
              </a:rPr>
              <a:t>Mess- und Eichrecht</a:t>
            </a:r>
          </a:p>
          <a:p>
            <a:pPr marL="171450" indent="-171450">
              <a:buFont typeface="Arial" panose="020B0604020202020204" pitchFamily="34" charset="0"/>
              <a:buChar char="•"/>
            </a:pPr>
            <a:r>
              <a:rPr lang="de-DE" sz="1000" dirty="0">
                <a:solidFill>
                  <a:schemeClr val="bg1">
                    <a:lumMod val="75000"/>
                    <a:lumOff val="25000"/>
                  </a:schemeClr>
                </a:solidFill>
              </a:rPr>
              <a:t>aktuelle Novellierungen der Ladesäulenverordnung</a:t>
            </a:r>
          </a:p>
          <a:p>
            <a:endParaRPr lang="de-DE" sz="1000" b="1" dirty="0">
              <a:solidFill>
                <a:srgbClr val="FF0000"/>
              </a:solidFill>
              <a:latin typeface="+mj-lt"/>
              <a:ea typeface="+mj-ea"/>
              <a:cs typeface="+mj-cs"/>
            </a:endParaRPr>
          </a:p>
          <a:p>
            <a:endParaRPr lang="de-DE" sz="1000" dirty="0">
              <a:solidFill>
                <a:schemeClr val="bg1">
                  <a:lumMod val="75000"/>
                  <a:lumOff val="25000"/>
                </a:schemeClr>
              </a:solidFill>
              <a:latin typeface="+mj-lt"/>
              <a:ea typeface="+mj-ea"/>
              <a:cs typeface="+mj-cs"/>
            </a:endParaRPr>
          </a:p>
        </p:txBody>
      </p:sp>
      <p:sp>
        <p:nvSpPr>
          <p:cNvPr id="7" name="Rechteck 6">
            <a:extLst>
              <a:ext uri="{FF2B5EF4-FFF2-40B4-BE49-F238E27FC236}">
                <a16:creationId xmlns:a16="http://schemas.microsoft.com/office/drawing/2014/main" id="{71B5287D-6863-4AEF-8293-98BFE7059EA2}"/>
              </a:ext>
            </a:extLst>
          </p:cNvPr>
          <p:cNvSpPr/>
          <p:nvPr/>
        </p:nvSpPr>
        <p:spPr>
          <a:xfrm>
            <a:off x="8117457" y="180809"/>
            <a:ext cx="3994030" cy="4401205"/>
          </a:xfrm>
          <a:prstGeom prst="rect">
            <a:avLst/>
          </a:prstGeom>
        </p:spPr>
        <p:txBody>
          <a:bodyPr wrap="square">
            <a:spAutoFit/>
          </a:bodyPr>
          <a:lstStyle/>
          <a:p>
            <a:r>
              <a:rPr lang="de-DE" sz="1000" b="1" dirty="0">
                <a:solidFill>
                  <a:schemeClr val="bg1">
                    <a:lumMod val="75000"/>
                    <a:lumOff val="25000"/>
                  </a:schemeClr>
                </a:solidFill>
              </a:rPr>
              <a:t>Markt- und Wettbewerbsüberblick</a:t>
            </a:r>
          </a:p>
          <a:p>
            <a:pPr marL="171450" indent="-171450">
              <a:buFont typeface="Arial" panose="020B0604020202020204" pitchFamily="34" charset="0"/>
              <a:buChar char="•"/>
            </a:pPr>
            <a:r>
              <a:rPr lang="de-DE" sz="1000" dirty="0">
                <a:solidFill>
                  <a:schemeClr val="bg1">
                    <a:lumMod val="75000"/>
                    <a:lumOff val="25000"/>
                  </a:schemeClr>
                </a:solidFill>
              </a:rPr>
              <a:t>Erwartungshaltung Endkunden</a:t>
            </a:r>
          </a:p>
          <a:p>
            <a:pPr marL="171450" indent="-171450">
              <a:buFont typeface="Arial" panose="020B0604020202020204" pitchFamily="34" charset="0"/>
              <a:buChar char="•"/>
            </a:pPr>
            <a:r>
              <a:rPr lang="de-DE" sz="1000" dirty="0">
                <a:solidFill>
                  <a:schemeClr val="bg1">
                    <a:lumMod val="75000"/>
                    <a:lumOff val="25000"/>
                  </a:schemeClr>
                </a:solidFill>
              </a:rPr>
              <a:t>Überblick Marktteilnehmer und Strategien</a:t>
            </a:r>
          </a:p>
          <a:p>
            <a:pPr marL="171450" indent="-171450">
              <a:buFont typeface="Arial" panose="020B0604020202020204" pitchFamily="34" charset="0"/>
              <a:buChar char="•"/>
            </a:pPr>
            <a:r>
              <a:rPr lang="de-DE" sz="1000" dirty="0">
                <a:solidFill>
                  <a:schemeClr val="bg1">
                    <a:lumMod val="75000"/>
                    <a:lumOff val="25000"/>
                  </a:schemeClr>
                </a:solidFill>
              </a:rPr>
              <a:t>Überblick Tarife und Tarifmodelle</a:t>
            </a:r>
          </a:p>
          <a:p>
            <a:endParaRPr lang="de-DE" sz="1000" b="1" dirty="0">
              <a:solidFill>
                <a:schemeClr val="bg1">
                  <a:lumMod val="75000"/>
                  <a:lumOff val="25000"/>
                </a:schemeClr>
              </a:solidFill>
            </a:endParaRPr>
          </a:p>
          <a:p>
            <a:r>
              <a:rPr lang="de-DE" sz="1000" b="1" dirty="0">
                <a:solidFill>
                  <a:schemeClr val="bg1">
                    <a:lumMod val="75000"/>
                    <a:lumOff val="25000"/>
                  </a:schemeClr>
                </a:solidFill>
              </a:rPr>
              <a:t>Use-Cases und Betreibermodelle</a:t>
            </a:r>
          </a:p>
          <a:p>
            <a:pPr marL="171450" indent="-171450">
              <a:buFont typeface="Arial" panose="020B0604020202020204" pitchFamily="34" charset="0"/>
              <a:buChar char="•"/>
            </a:pPr>
            <a:r>
              <a:rPr lang="de-DE" sz="1000" dirty="0">
                <a:solidFill>
                  <a:schemeClr val="bg1">
                    <a:lumMod val="75000"/>
                    <a:lumOff val="25000"/>
                  </a:schemeClr>
                </a:solidFill>
              </a:rPr>
              <a:t>Use-Cases zum Ladeinfrastrukturausbau in Deutschland</a:t>
            </a:r>
          </a:p>
          <a:p>
            <a:pPr marL="171450" indent="-171450">
              <a:buFont typeface="Arial" panose="020B0604020202020204" pitchFamily="34" charset="0"/>
              <a:buChar char="•"/>
            </a:pPr>
            <a:r>
              <a:rPr lang="de-DE" sz="1000" dirty="0">
                <a:solidFill>
                  <a:schemeClr val="bg1">
                    <a:lumMod val="75000"/>
                    <a:lumOff val="25000"/>
                  </a:schemeClr>
                </a:solidFill>
              </a:rPr>
              <a:t>Modelle für Kommunen mit Beispielen</a:t>
            </a:r>
          </a:p>
          <a:p>
            <a:pPr marL="171450" indent="-171450">
              <a:buFont typeface="Arial" panose="020B0604020202020204" pitchFamily="34" charset="0"/>
              <a:buChar char="•"/>
            </a:pPr>
            <a:r>
              <a:rPr lang="de-DE" sz="1000" dirty="0">
                <a:solidFill>
                  <a:schemeClr val="bg1">
                    <a:lumMod val="75000"/>
                    <a:lumOff val="25000"/>
                  </a:schemeClr>
                </a:solidFill>
              </a:rPr>
              <a:t>Modelle für den Wohnungsbau mit Beispielen</a:t>
            </a:r>
          </a:p>
          <a:p>
            <a:pPr marL="171450" indent="-171450">
              <a:buFont typeface="Arial" panose="020B0604020202020204" pitchFamily="34" charset="0"/>
              <a:buChar char="•"/>
            </a:pPr>
            <a:r>
              <a:rPr lang="de-DE" sz="1000" dirty="0">
                <a:solidFill>
                  <a:schemeClr val="bg1">
                    <a:lumMod val="75000"/>
                    <a:lumOff val="25000"/>
                  </a:schemeClr>
                </a:solidFill>
              </a:rPr>
              <a:t>Modelle für den Tourismus mit Beispielen</a:t>
            </a:r>
          </a:p>
          <a:p>
            <a:pPr marL="171450" indent="-171450">
              <a:buFont typeface="Arial" panose="020B0604020202020204" pitchFamily="34" charset="0"/>
              <a:buChar char="•"/>
            </a:pPr>
            <a:r>
              <a:rPr lang="de-DE" sz="1000" dirty="0">
                <a:solidFill>
                  <a:schemeClr val="bg1">
                    <a:lumMod val="75000"/>
                    <a:lumOff val="25000"/>
                  </a:schemeClr>
                </a:solidFill>
              </a:rPr>
              <a:t>Modelle für den Kundenparkplatz mit Beispielen</a:t>
            </a:r>
          </a:p>
          <a:p>
            <a:pPr marL="171450" indent="-171450">
              <a:buFont typeface="Arial" panose="020B0604020202020204" pitchFamily="34" charset="0"/>
              <a:buChar char="•"/>
            </a:pPr>
            <a:r>
              <a:rPr lang="de-DE" sz="1000" dirty="0">
                <a:solidFill>
                  <a:schemeClr val="bg1">
                    <a:lumMod val="75000"/>
                    <a:lumOff val="25000"/>
                  </a:schemeClr>
                </a:solidFill>
              </a:rPr>
              <a:t>Modelle für den Ladeparks mit Beispielen</a:t>
            </a:r>
          </a:p>
          <a:p>
            <a:endParaRPr lang="de-DE" sz="1000" b="1" dirty="0">
              <a:solidFill>
                <a:schemeClr val="bg1">
                  <a:lumMod val="75000"/>
                  <a:lumOff val="25000"/>
                </a:schemeClr>
              </a:solidFill>
              <a:latin typeface="+mj-lt"/>
              <a:ea typeface="+mj-ea"/>
              <a:cs typeface="+mj-cs"/>
            </a:endParaRPr>
          </a:p>
          <a:p>
            <a:r>
              <a:rPr lang="de-DE" sz="1000" b="1" dirty="0">
                <a:solidFill>
                  <a:schemeClr val="bg1">
                    <a:lumMod val="75000"/>
                    <a:lumOff val="25000"/>
                  </a:schemeClr>
                </a:solidFill>
                <a:latin typeface="+mj-lt"/>
                <a:ea typeface="+mj-ea"/>
                <a:cs typeface="+mj-cs"/>
              </a:rPr>
              <a:t>Grundlagen Abrechnungssysteme</a:t>
            </a:r>
          </a:p>
          <a:p>
            <a:pPr marL="171450" indent="-171450">
              <a:buFont typeface="Arial" panose="020B0604020202020204" pitchFamily="34" charset="0"/>
              <a:buChar char="•"/>
            </a:pPr>
            <a:r>
              <a:rPr lang="de-DE" sz="1000" dirty="0">
                <a:solidFill>
                  <a:schemeClr val="bg1">
                    <a:lumMod val="75000"/>
                    <a:lumOff val="25000"/>
                  </a:schemeClr>
                </a:solidFill>
                <a:latin typeface="+mj-lt"/>
                <a:ea typeface="+mj-ea"/>
                <a:cs typeface="+mj-cs"/>
              </a:rPr>
              <a:t>Definitionen und Abgrenzung</a:t>
            </a:r>
          </a:p>
          <a:p>
            <a:pPr marL="171450" indent="-171450">
              <a:buFont typeface="Arial" panose="020B0604020202020204" pitchFamily="34" charset="0"/>
              <a:buChar char="•"/>
            </a:pPr>
            <a:r>
              <a:rPr lang="de-DE" sz="1000" dirty="0">
                <a:solidFill>
                  <a:schemeClr val="bg1">
                    <a:lumMod val="75000"/>
                    <a:lumOff val="25000"/>
                  </a:schemeClr>
                </a:solidFill>
                <a:latin typeface="+mj-lt"/>
                <a:ea typeface="+mj-ea"/>
                <a:cs typeface="+mj-cs"/>
              </a:rPr>
              <a:t>Einführung in die Wertschöpfungsketten</a:t>
            </a:r>
          </a:p>
          <a:p>
            <a:pPr marL="171450" indent="-171450">
              <a:buFont typeface="Arial" panose="020B0604020202020204" pitchFamily="34" charset="0"/>
              <a:buChar char="•"/>
            </a:pPr>
            <a:r>
              <a:rPr lang="de-DE" sz="1000" dirty="0">
                <a:solidFill>
                  <a:schemeClr val="bg1">
                    <a:lumMod val="75000"/>
                    <a:lumOff val="25000"/>
                  </a:schemeClr>
                </a:solidFill>
                <a:latin typeface="+mj-lt"/>
                <a:ea typeface="+mj-ea"/>
                <a:cs typeface="+mj-cs"/>
              </a:rPr>
              <a:t>Rollen in der Abrechnung von Ladevorgängen</a:t>
            </a:r>
          </a:p>
          <a:p>
            <a:pPr marL="171450" indent="-171450">
              <a:buFont typeface="Arial" panose="020B0604020202020204" pitchFamily="34" charset="0"/>
              <a:buChar char="•"/>
            </a:pPr>
            <a:r>
              <a:rPr lang="de-DE" sz="1000" dirty="0">
                <a:solidFill>
                  <a:schemeClr val="bg1">
                    <a:lumMod val="75000"/>
                    <a:lumOff val="25000"/>
                  </a:schemeClr>
                </a:solidFill>
                <a:latin typeface="+mj-lt"/>
                <a:ea typeface="+mj-ea"/>
                <a:cs typeface="+mj-cs"/>
              </a:rPr>
              <a:t>Kernfunktionalitäten und Besonderheiten</a:t>
            </a:r>
          </a:p>
          <a:p>
            <a:pPr marL="171450" indent="-171450">
              <a:buFont typeface="Arial" panose="020B0604020202020204" pitchFamily="34" charset="0"/>
              <a:buChar char="•"/>
            </a:pPr>
            <a:r>
              <a:rPr lang="de-DE" sz="1000" dirty="0">
                <a:solidFill>
                  <a:schemeClr val="bg1">
                    <a:lumMod val="75000"/>
                    <a:lumOff val="25000"/>
                  </a:schemeClr>
                </a:solidFill>
                <a:latin typeface="+mj-lt"/>
                <a:ea typeface="+mj-ea"/>
                <a:cs typeface="+mj-cs"/>
              </a:rPr>
              <a:t>Überblick Anbieter und Dienstleister</a:t>
            </a:r>
          </a:p>
          <a:p>
            <a:endParaRPr lang="de-DE" sz="1000" b="1" dirty="0">
              <a:solidFill>
                <a:schemeClr val="bg1">
                  <a:lumMod val="75000"/>
                  <a:lumOff val="25000"/>
                </a:schemeClr>
              </a:solidFill>
              <a:latin typeface="+mj-lt"/>
              <a:ea typeface="+mj-ea"/>
              <a:cs typeface="+mj-cs"/>
            </a:endParaRPr>
          </a:p>
          <a:p>
            <a:r>
              <a:rPr lang="de-DE" sz="1000" b="1" dirty="0">
                <a:solidFill>
                  <a:schemeClr val="bg1">
                    <a:lumMod val="75000"/>
                    <a:lumOff val="25000"/>
                  </a:schemeClr>
                </a:solidFill>
                <a:latin typeface="+mj-lt"/>
                <a:ea typeface="+mj-ea"/>
                <a:cs typeface="+mj-cs"/>
              </a:rPr>
              <a:t>Abrechnung von Ladevorgängen</a:t>
            </a:r>
          </a:p>
          <a:p>
            <a:pPr marL="171450" indent="-171450">
              <a:buFont typeface="Arial" panose="020B0604020202020204" pitchFamily="34" charset="0"/>
              <a:buChar char="•"/>
            </a:pPr>
            <a:r>
              <a:rPr lang="de-DE" sz="1000" dirty="0">
                <a:solidFill>
                  <a:schemeClr val="bg1">
                    <a:lumMod val="75000"/>
                    <a:lumOff val="25000"/>
                  </a:schemeClr>
                </a:solidFill>
                <a:latin typeface="+mj-lt"/>
                <a:ea typeface="+mj-ea"/>
                <a:cs typeface="+mj-cs"/>
              </a:rPr>
              <a:t>Definition und Übersicht</a:t>
            </a:r>
          </a:p>
          <a:p>
            <a:pPr marL="171450" indent="-171450">
              <a:buFont typeface="Arial" panose="020B0604020202020204" pitchFamily="34" charset="0"/>
              <a:buChar char="•"/>
            </a:pPr>
            <a:r>
              <a:rPr lang="de-DE" sz="1000" dirty="0">
                <a:solidFill>
                  <a:schemeClr val="bg1">
                    <a:lumMod val="75000"/>
                    <a:lumOff val="25000"/>
                  </a:schemeClr>
                </a:solidFill>
                <a:latin typeface="+mj-lt"/>
                <a:ea typeface="+mj-ea"/>
                <a:cs typeface="+mj-cs"/>
              </a:rPr>
              <a:t>Vertragsbasiertes Laden</a:t>
            </a:r>
          </a:p>
          <a:p>
            <a:pPr marL="171450" indent="-171450">
              <a:buFont typeface="Arial" panose="020B0604020202020204" pitchFamily="34" charset="0"/>
              <a:buChar char="•"/>
            </a:pPr>
            <a:r>
              <a:rPr lang="de-DE" sz="1000" dirty="0">
                <a:solidFill>
                  <a:schemeClr val="bg1">
                    <a:lumMod val="75000"/>
                    <a:lumOff val="25000"/>
                  </a:schemeClr>
                </a:solidFill>
                <a:latin typeface="+mj-lt"/>
                <a:ea typeface="+mj-ea"/>
                <a:cs typeface="+mj-cs"/>
              </a:rPr>
              <a:t>Direktbezahlung / spontanes Laden</a:t>
            </a:r>
          </a:p>
          <a:p>
            <a:pPr marL="171450" indent="-171450">
              <a:buFont typeface="Arial" panose="020B0604020202020204" pitchFamily="34" charset="0"/>
              <a:buChar char="•"/>
            </a:pPr>
            <a:r>
              <a:rPr lang="de-DE" sz="1000" dirty="0">
                <a:solidFill>
                  <a:schemeClr val="bg1">
                    <a:lumMod val="75000"/>
                    <a:lumOff val="25000"/>
                  </a:schemeClr>
                </a:solidFill>
                <a:latin typeface="+mj-lt"/>
                <a:ea typeface="+mj-ea"/>
                <a:cs typeface="+mj-cs"/>
              </a:rPr>
              <a:t>Abrechnung im Roaming-System</a:t>
            </a:r>
          </a:p>
          <a:p>
            <a:pPr marL="171450" indent="-171450">
              <a:buFont typeface="Arial" panose="020B0604020202020204" pitchFamily="34" charset="0"/>
              <a:buChar char="•"/>
            </a:pPr>
            <a:r>
              <a:rPr lang="de-DE" sz="1000" dirty="0">
                <a:solidFill>
                  <a:schemeClr val="bg1">
                    <a:lumMod val="75000"/>
                    <a:lumOff val="25000"/>
                  </a:schemeClr>
                </a:solidFill>
                <a:latin typeface="+mj-lt"/>
                <a:ea typeface="+mj-ea"/>
                <a:cs typeface="+mj-cs"/>
              </a:rPr>
              <a:t>Roaming-Anbieter in Deutschland</a:t>
            </a:r>
          </a:p>
          <a:p>
            <a:pPr marL="171450" indent="-171450">
              <a:buFont typeface="Arial" panose="020B0604020202020204" pitchFamily="34" charset="0"/>
              <a:buChar char="•"/>
            </a:pPr>
            <a:r>
              <a:rPr lang="de-DE" sz="1000" dirty="0">
                <a:solidFill>
                  <a:schemeClr val="bg1">
                    <a:lumMod val="75000"/>
                    <a:lumOff val="25000"/>
                  </a:schemeClr>
                </a:solidFill>
                <a:latin typeface="+mj-lt"/>
                <a:ea typeface="+mj-ea"/>
                <a:cs typeface="+mj-cs"/>
              </a:rPr>
              <a:t>Zusammenfassung und Ausblick Payment-Systeme</a:t>
            </a:r>
          </a:p>
        </p:txBody>
      </p:sp>
      <p:sp>
        <p:nvSpPr>
          <p:cNvPr id="8" name="Rechteck 7">
            <a:extLst>
              <a:ext uri="{FF2B5EF4-FFF2-40B4-BE49-F238E27FC236}">
                <a16:creationId xmlns:a16="http://schemas.microsoft.com/office/drawing/2014/main" id="{2977DE61-3554-412A-BDCD-92C0DECD2336}"/>
              </a:ext>
            </a:extLst>
          </p:cNvPr>
          <p:cNvSpPr/>
          <p:nvPr/>
        </p:nvSpPr>
        <p:spPr>
          <a:xfrm>
            <a:off x="3200401" y="5215223"/>
            <a:ext cx="2725946" cy="800219"/>
          </a:xfrm>
          <a:prstGeom prst="rect">
            <a:avLst/>
          </a:prstGeom>
        </p:spPr>
        <p:txBody>
          <a:bodyPr wrap="square">
            <a:spAutoFit/>
          </a:bodyPr>
          <a:lstStyle/>
          <a:p>
            <a:r>
              <a:rPr lang="de-DE" sz="1400" dirty="0">
                <a:solidFill>
                  <a:schemeClr val="accent2">
                    <a:lumMod val="20000"/>
                    <a:lumOff val="80000"/>
                  </a:schemeClr>
                </a:solidFill>
              </a:rPr>
              <a:t>Termine</a:t>
            </a:r>
          </a:p>
          <a:p>
            <a:endParaRPr lang="de-DE" sz="800" dirty="0">
              <a:solidFill>
                <a:schemeClr val="accent2">
                  <a:lumMod val="20000"/>
                  <a:lumOff val="80000"/>
                </a:schemeClr>
              </a:solidFill>
            </a:endParaRPr>
          </a:p>
          <a:p>
            <a:r>
              <a:rPr lang="de-DE" sz="800" dirty="0">
                <a:solidFill>
                  <a:schemeClr val="accent2">
                    <a:lumMod val="20000"/>
                    <a:lumOff val="80000"/>
                  </a:schemeClr>
                </a:solidFill>
              </a:rPr>
              <a:t>Mittwoch,</a:t>
            </a:r>
          </a:p>
          <a:p>
            <a:r>
              <a:rPr lang="de-DE" sz="800" b="1" dirty="0">
                <a:solidFill>
                  <a:schemeClr val="accent2">
                    <a:lumMod val="20000"/>
                    <a:lumOff val="80000"/>
                  </a:schemeClr>
                </a:solidFill>
              </a:rPr>
              <a:t>30. November 2022 (09:00 - 15:00 Uhr)</a:t>
            </a:r>
          </a:p>
          <a:p>
            <a:endParaRPr lang="de-DE" sz="800" dirty="0">
              <a:solidFill>
                <a:schemeClr val="accent2">
                  <a:lumMod val="20000"/>
                  <a:lumOff val="80000"/>
                </a:schemeClr>
              </a:solidFill>
            </a:endParaRPr>
          </a:p>
        </p:txBody>
      </p:sp>
      <p:sp>
        <p:nvSpPr>
          <p:cNvPr id="9" name="Rechteck 8">
            <a:extLst>
              <a:ext uri="{FF2B5EF4-FFF2-40B4-BE49-F238E27FC236}">
                <a16:creationId xmlns:a16="http://schemas.microsoft.com/office/drawing/2014/main" id="{18DB88C3-0CE6-4E4C-8FBC-FA36A7E37FA0}"/>
              </a:ext>
            </a:extLst>
          </p:cNvPr>
          <p:cNvSpPr/>
          <p:nvPr/>
        </p:nvSpPr>
        <p:spPr>
          <a:xfrm>
            <a:off x="8853578" y="5215223"/>
            <a:ext cx="3033622" cy="1000274"/>
          </a:xfrm>
          <a:prstGeom prst="rect">
            <a:avLst/>
          </a:prstGeom>
        </p:spPr>
        <p:txBody>
          <a:bodyPr wrap="square">
            <a:spAutoFit/>
          </a:bodyPr>
          <a:lstStyle/>
          <a:p>
            <a:r>
              <a:rPr lang="de-DE" sz="1400" dirty="0">
                <a:solidFill>
                  <a:schemeClr val="accent2">
                    <a:lumMod val="20000"/>
                    <a:lumOff val="80000"/>
                  </a:schemeClr>
                </a:solidFill>
              </a:rPr>
              <a:t>Software</a:t>
            </a:r>
          </a:p>
          <a:p>
            <a:endParaRPr lang="de-DE" sz="900" dirty="0">
              <a:solidFill>
                <a:schemeClr val="accent2">
                  <a:lumMod val="20000"/>
                  <a:lumOff val="80000"/>
                </a:schemeClr>
              </a:solidFill>
            </a:endParaRPr>
          </a:p>
          <a:p>
            <a:r>
              <a:rPr lang="de-DE" sz="900" dirty="0">
                <a:solidFill>
                  <a:schemeClr val="accent2">
                    <a:lumMod val="20000"/>
                    <a:lumOff val="80000"/>
                  </a:schemeClr>
                </a:solidFill>
              </a:rPr>
              <a:t>Wir arbeiten mit der Software GoToMeeting. Zur Online-Teilnahme benötigen Sie ein internetfähiges Gerät (Kamera optional) sowie ein Mikrofon und einen Lautsprecher bzw. Headset.</a:t>
            </a:r>
          </a:p>
        </p:txBody>
      </p:sp>
      <p:sp>
        <p:nvSpPr>
          <p:cNvPr id="11" name="Rechteck 10">
            <a:extLst>
              <a:ext uri="{FF2B5EF4-FFF2-40B4-BE49-F238E27FC236}">
                <a16:creationId xmlns:a16="http://schemas.microsoft.com/office/drawing/2014/main" id="{B04B1985-0847-464C-A856-898381F4645A}"/>
              </a:ext>
            </a:extLst>
          </p:cNvPr>
          <p:cNvSpPr/>
          <p:nvPr/>
        </p:nvSpPr>
        <p:spPr>
          <a:xfrm>
            <a:off x="5428887" y="5204262"/>
            <a:ext cx="2636807" cy="1138773"/>
          </a:xfrm>
          <a:prstGeom prst="rect">
            <a:avLst/>
          </a:prstGeom>
        </p:spPr>
        <p:txBody>
          <a:bodyPr wrap="square">
            <a:spAutoFit/>
          </a:bodyPr>
          <a:lstStyle/>
          <a:p>
            <a:r>
              <a:rPr lang="de-DE" sz="1400" dirty="0">
                <a:solidFill>
                  <a:schemeClr val="accent2">
                    <a:lumMod val="20000"/>
                    <a:lumOff val="80000"/>
                  </a:schemeClr>
                </a:solidFill>
              </a:rPr>
              <a:t>Gebühren</a:t>
            </a:r>
            <a:r>
              <a:rPr lang="de-DE" sz="900" dirty="0">
                <a:solidFill>
                  <a:schemeClr val="accent2">
                    <a:lumMod val="20000"/>
                    <a:lumOff val="80000"/>
                  </a:schemeClr>
                </a:solidFill>
              </a:rPr>
              <a:t>	</a:t>
            </a:r>
          </a:p>
          <a:p>
            <a:endParaRPr lang="de-DE" sz="900" dirty="0">
              <a:solidFill>
                <a:schemeClr val="accent2">
                  <a:lumMod val="20000"/>
                  <a:lumOff val="80000"/>
                </a:schemeClr>
              </a:solidFill>
            </a:endParaRPr>
          </a:p>
          <a:p>
            <a:r>
              <a:rPr lang="de-DE" sz="900" dirty="0">
                <a:solidFill>
                  <a:schemeClr val="accent2">
                    <a:lumMod val="20000"/>
                    <a:lumOff val="80000"/>
                  </a:schemeClr>
                </a:solidFill>
              </a:rPr>
              <a:t>445 Euro zzgl. MwSt. inkl. Unterlagen</a:t>
            </a:r>
          </a:p>
          <a:p>
            <a:endParaRPr lang="de-DE" sz="900" dirty="0">
              <a:solidFill>
                <a:schemeClr val="accent2">
                  <a:lumMod val="20000"/>
                  <a:lumOff val="80000"/>
                </a:schemeClr>
              </a:solidFill>
            </a:endParaRPr>
          </a:p>
          <a:p>
            <a:r>
              <a:rPr lang="de-DE" sz="900" dirty="0">
                <a:solidFill>
                  <a:schemeClr val="accent2">
                    <a:lumMod val="20000"/>
                    <a:lumOff val="80000"/>
                  </a:schemeClr>
                </a:solidFill>
              </a:rPr>
              <a:t>325 Euro zzgl. MwSt. für kommunale Teilnehmer (Behörden &amp; Verwaltung) inkl. Unterlagen</a:t>
            </a:r>
          </a:p>
        </p:txBody>
      </p:sp>
      <p:sp>
        <p:nvSpPr>
          <p:cNvPr id="14" name="Rechteck 13">
            <a:extLst>
              <a:ext uri="{FF2B5EF4-FFF2-40B4-BE49-F238E27FC236}">
                <a16:creationId xmlns:a16="http://schemas.microsoft.com/office/drawing/2014/main" id="{B6282F1B-0CD0-4150-9E84-0FCAE99B1230}"/>
              </a:ext>
            </a:extLst>
          </p:cNvPr>
          <p:cNvSpPr/>
          <p:nvPr/>
        </p:nvSpPr>
        <p:spPr>
          <a:xfrm>
            <a:off x="370052" y="180809"/>
            <a:ext cx="3605841" cy="4708981"/>
          </a:xfrm>
          <a:prstGeom prst="rect">
            <a:avLst/>
          </a:prstGeom>
        </p:spPr>
        <p:txBody>
          <a:bodyPr wrap="square">
            <a:spAutoFit/>
          </a:bodyPr>
          <a:lstStyle/>
          <a:p>
            <a:r>
              <a:rPr lang="de-DE" sz="1000" b="1" dirty="0">
                <a:solidFill>
                  <a:schemeClr val="bg1">
                    <a:lumMod val="75000"/>
                    <a:lumOff val="25000"/>
                  </a:schemeClr>
                </a:solidFill>
              </a:rPr>
              <a:t>Ihr Nutzen</a:t>
            </a:r>
          </a:p>
          <a:p>
            <a:endParaRPr lang="de-DE" sz="1000" dirty="0">
              <a:solidFill>
                <a:schemeClr val="bg1">
                  <a:lumMod val="75000"/>
                  <a:lumOff val="25000"/>
                </a:schemeClr>
              </a:solidFill>
            </a:endParaRPr>
          </a:p>
          <a:p>
            <a:r>
              <a:rPr lang="de-DE" sz="1000" b="1" dirty="0">
                <a:solidFill>
                  <a:schemeClr val="bg1">
                    <a:lumMod val="75000"/>
                    <a:lumOff val="25000"/>
                  </a:schemeClr>
                </a:solidFill>
              </a:rPr>
              <a:t>Im Seminar lernen Sie, wie Sie ein Ladenetz für Elektromobilität effizient betreiben und welche Möglichkeiten der Abrechnung im Einzelfall sinnvoll und wirtschaftlich sind.</a:t>
            </a:r>
          </a:p>
          <a:p>
            <a:endParaRPr lang="de-DE" sz="1000" dirty="0">
              <a:solidFill>
                <a:schemeClr val="bg1">
                  <a:lumMod val="75000"/>
                  <a:lumOff val="25000"/>
                </a:schemeClr>
              </a:solidFill>
            </a:endParaRPr>
          </a:p>
          <a:p>
            <a:r>
              <a:rPr lang="de-DE" sz="1000" dirty="0">
                <a:solidFill>
                  <a:schemeClr val="bg1">
                    <a:lumMod val="75000"/>
                    <a:lumOff val="25000"/>
                  </a:schemeClr>
                </a:solidFill>
              </a:rPr>
              <a:t>Zum Stand März 2021 kommen in Deutschland auf 310.000 batterieelektrische Fahrzeuge circa 40.000 öffentliche Ladepunkte. Mit dem „Masterplan Ladeinfrastruktur“ der Bundesregierung wurde das Ziel gesteckt, bis 2030 eine Million öffentliche Ladepunkte zu schaffen, was einer derzeitigen Zielerfüllung von 4 % entspricht. Hieraus ergibt sich in den kommenden 10 Jahren eine enorme Herausforderung für Kommunen, Energieversorger, Netzbetreiber und Investoren, sowohl in der bedarfsgerechten Planung als auch dem wirtschaftlichen Betrieb.</a:t>
            </a:r>
          </a:p>
          <a:p>
            <a:endParaRPr lang="de-DE" sz="1000" dirty="0">
              <a:solidFill>
                <a:schemeClr val="bg1">
                  <a:lumMod val="75000"/>
                  <a:lumOff val="25000"/>
                </a:schemeClr>
              </a:solidFill>
            </a:endParaRPr>
          </a:p>
          <a:p>
            <a:r>
              <a:rPr lang="de-DE" sz="1000" dirty="0">
                <a:solidFill>
                  <a:schemeClr val="bg1">
                    <a:lumMod val="75000"/>
                    <a:lumOff val="25000"/>
                  </a:schemeClr>
                </a:solidFill>
              </a:rPr>
              <a:t>Im Seminar vermitteln wir Ihnen die administrativen Rechte und Pflichten für den Betrieb von </a:t>
            </a:r>
            <a:r>
              <a:rPr lang="de-DE" sz="1000" dirty="0" err="1">
                <a:solidFill>
                  <a:schemeClr val="bg1">
                    <a:lumMod val="75000"/>
                    <a:lumOff val="25000"/>
                  </a:schemeClr>
                </a:solidFill>
              </a:rPr>
              <a:t>Ladeein</a:t>
            </a:r>
            <a:r>
              <a:rPr lang="de-DE" sz="1000" dirty="0">
                <a:solidFill>
                  <a:schemeClr val="bg1">
                    <a:lumMod val="75000"/>
                    <a:lumOff val="25000"/>
                  </a:schemeClr>
                </a:solidFill>
              </a:rPr>
              <a:t>-richtungen im privaten und (halb-)öffentlichen Räumen. </a:t>
            </a:r>
          </a:p>
          <a:p>
            <a:r>
              <a:rPr lang="de-DE" sz="1000" dirty="0">
                <a:solidFill>
                  <a:schemeClr val="bg1">
                    <a:lumMod val="75000"/>
                    <a:lumOff val="25000"/>
                  </a:schemeClr>
                </a:solidFill>
              </a:rPr>
              <a:t>Über einen Exkurs zu aktuell geltenden Gesetzen, Normen und Richtlinien erhalten die Teilnehmer einen guten Überblick über den formellen Rahmen zum Betrieb einer Ladeinfrastruktur. </a:t>
            </a:r>
            <a:br>
              <a:rPr lang="de-DE" sz="1000" dirty="0">
                <a:solidFill>
                  <a:schemeClr val="bg1">
                    <a:lumMod val="75000"/>
                    <a:lumOff val="25000"/>
                  </a:schemeClr>
                </a:solidFill>
              </a:rPr>
            </a:br>
            <a:br>
              <a:rPr lang="de-DE" sz="1000" dirty="0">
                <a:solidFill>
                  <a:schemeClr val="bg1">
                    <a:lumMod val="75000"/>
                    <a:lumOff val="25000"/>
                  </a:schemeClr>
                </a:solidFill>
              </a:rPr>
            </a:br>
            <a:endParaRPr lang="de-DE" sz="1000" dirty="0">
              <a:solidFill>
                <a:schemeClr val="bg1">
                  <a:lumMod val="75000"/>
                  <a:lumOff val="25000"/>
                </a:schemeClr>
              </a:solidFill>
              <a:latin typeface="+mj-lt"/>
              <a:ea typeface="+mj-ea"/>
              <a:cs typeface="+mj-cs"/>
            </a:endParaRPr>
          </a:p>
        </p:txBody>
      </p:sp>
      <p:sp>
        <p:nvSpPr>
          <p:cNvPr id="15" name="Rechteck 14">
            <a:extLst>
              <a:ext uri="{FF2B5EF4-FFF2-40B4-BE49-F238E27FC236}">
                <a16:creationId xmlns:a16="http://schemas.microsoft.com/office/drawing/2014/main" id="{2F1E7EDE-68C8-4C81-9BFC-9DDE470B2D90}"/>
              </a:ext>
            </a:extLst>
          </p:cNvPr>
          <p:cNvSpPr/>
          <p:nvPr/>
        </p:nvSpPr>
        <p:spPr>
          <a:xfrm>
            <a:off x="7194430" y="6355803"/>
            <a:ext cx="4753224" cy="307777"/>
          </a:xfrm>
          <a:prstGeom prst="rect">
            <a:avLst/>
          </a:prstGeom>
        </p:spPr>
        <p:txBody>
          <a:bodyPr wrap="none">
            <a:spAutoFit/>
          </a:bodyPr>
          <a:lstStyle/>
          <a:p>
            <a:r>
              <a:rPr lang="de-DE" sz="1400" dirty="0">
                <a:solidFill>
                  <a:srgbClr val="195D72"/>
                </a:solidFill>
              </a:rPr>
              <a:t>Information &amp; Anmeldung unter </a:t>
            </a:r>
            <a:r>
              <a:rPr lang="de-DE" sz="1400" b="1" dirty="0">
                <a:solidFill>
                  <a:srgbClr val="195D72"/>
                </a:solidFill>
              </a:rPr>
              <a:t>www.tsb-energie.de</a:t>
            </a:r>
          </a:p>
        </p:txBody>
      </p:sp>
      <p:sp>
        <p:nvSpPr>
          <p:cNvPr id="10" name="Rechteck 9">
            <a:extLst>
              <a:ext uri="{FF2B5EF4-FFF2-40B4-BE49-F238E27FC236}">
                <a16:creationId xmlns:a16="http://schemas.microsoft.com/office/drawing/2014/main" id="{DDDD6561-E4F5-425C-B21E-95A999AB3BFF}"/>
              </a:ext>
            </a:extLst>
          </p:cNvPr>
          <p:cNvSpPr/>
          <p:nvPr/>
        </p:nvSpPr>
        <p:spPr>
          <a:xfrm>
            <a:off x="7346830" y="6508203"/>
            <a:ext cx="4753224" cy="307777"/>
          </a:xfrm>
          <a:prstGeom prst="rect">
            <a:avLst/>
          </a:prstGeom>
        </p:spPr>
        <p:txBody>
          <a:bodyPr wrap="none">
            <a:spAutoFit/>
          </a:bodyPr>
          <a:lstStyle/>
          <a:p>
            <a:r>
              <a:rPr lang="de-DE" sz="1400" dirty="0">
                <a:solidFill>
                  <a:schemeClr val="accent2">
                    <a:lumMod val="20000"/>
                    <a:lumOff val="80000"/>
                  </a:schemeClr>
                </a:solidFill>
              </a:rPr>
              <a:t>Information &amp; Anmeldung unter </a:t>
            </a:r>
            <a:r>
              <a:rPr lang="de-DE" sz="1400" b="1" dirty="0">
                <a:solidFill>
                  <a:schemeClr val="accent2">
                    <a:lumMod val="20000"/>
                    <a:lumOff val="80000"/>
                  </a:schemeClr>
                </a:solidFill>
              </a:rPr>
              <a:t>www.tsb-energie.de</a:t>
            </a:r>
          </a:p>
        </p:txBody>
      </p:sp>
    </p:spTree>
    <p:extLst>
      <p:ext uri="{BB962C8B-B14F-4D97-AF65-F5344CB8AC3E}">
        <p14:creationId xmlns:p14="http://schemas.microsoft.com/office/powerpoint/2010/main" val="41628860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hteck 3">
            <a:extLst>
              <a:ext uri="{FF2B5EF4-FFF2-40B4-BE49-F238E27FC236}">
                <a16:creationId xmlns:a16="http://schemas.microsoft.com/office/drawing/2014/main" id="{B39FB7F6-9B76-4BD2-A06B-D65557146CEC}"/>
              </a:ext>
            </a:extLst>
          </p:cNvPr>
          <p:cNvSpPr/>
          <p:nvPr/>
        </p:nvSpPr>
        <p:spPr>
          <a:xfrm>
            <a:off x="6780362" y="2156985"/>
            <a:ext cx="3623094" cy="2277547"/>
          </a:xfrm>
          <a:prstGeom prst="rect">
            <a:avLst/>
          </a:prstGeom>
        </p:spPr>
        <p:txBody>
          <a:bodyPr wrap="square">
            <a:spAutoFit/>
          </a:bodyPr>
          <a:lstStyle/>
          <a:p>
            <a:r>
              <a:rPr lang="de-DE" sz="1400" dirty="0">
                <a:solidFill>
                  <a:schemeClr val="bg1">
                    <a:lumMod val="75000"/>
                    <a:lumOff val="25000"/>
                  </a:schemeClr>
                </a:solidFill>
              </a:rPr>
              <a:t>Schwerpunkte</a:t>
            </a:r>
          </a:p>
          <a:p>
            <a:endParaRPr lang="de-DE" dirty="0">
              <a:solidFill>
                <a:schemeClr val="bg1">
                  <a:lumMod val="75000"/>
                  <a:lumOff val="25000"/>
                </a:schemeClr>
              </a:solidFill>
            </a:endParaRPr>
          </a:p>
          <a:p>
            <a:pPr marL="285750" indent="-285750">
              <a:buFont typeface="Arial" panose="020B0604020202020204" pitchFamily="34" charset="0"/>
              <a:buChar char="•"/>
            </a:pPr>
            <a:r>
              <a:rPr lang="de-DE" sz="1000" dirty="0">
                <a:solidFill>
                  <a:schemeClr val="bg1">
                    <a:lumMod val="75000"/>
                    <a:lumOff val="25000"/>
                  </a:schemeClr>
                </a:solidFill>
              </a:rPr>
              <a:t>Erneuerbare Energien, Alternative Antriebe, Geteilte Mobilität</a:t>
            </a:r>
          </a:p>
          <a:p>
            <a:pPr marL="285750" indent="-285750">
              <a:buFont typeface="Arial" panose="020B0604020202020204" pitchFamily="34" charset="0"/>
              <a:buChar char="•"/>
            </a:pPr>
            <a:r>
              <a:rPr lang="de-DE" sz="1000" dirty="0">
                <a:solidFill>
                  <a:schemeClr val="bg1">
                    <a:lumMod val="75000"/>
                    <a:lumOff val="25000"/>
                  </a:schemeClr>
                </a:solidFill>
              </a:rPr>
              <a:t>Projektentwicklung, Projektmanagement, Projektleitung</a:t>
            </a:r>
          </a:p>
          <a:p>
            <a:pPr marL="285750" indent="-285750">
              <a:buFont typeface="Arial" panose="020B0604020202020204" pitchFamily="34" charset="0"/>
              <a:buChar char="•"/>
            </a:pPr>
            <a:r>
              <a:rPr lang="de-DE" sz="1000" dirty="0">
                <a:solidFill>
                  <a:schemeClr val="bg1">
                    <a:lumMod val="75000"/>
                    <a:lumOff val="25000"/>
                  </a:schemeClr>
                </a:solidFill>
              </a:rPr>
              <a:t>Geschäftsfeldentwicklung und Optimierung</a:t>
            </a:r>
          </a:p>
          <a:p>
            <a:pPr marL="285750" indent="-285750">
              <a:buFont typeface="Arial" panose="020B0604020202020204" pitchFamily="34" charset="0"/>
              <a:buChar char="•"/>
            </a:pPr>
            <a:r>
              <a:rPr lang="de-DE" sz="1000" dirty="0">
                <a:solidFill>
                  <a:schemeClr val="bg1">
                    <a:lumMod val="75000"/>
                    <a:lumOff val="25000"/>
                  </a:schemeClr>
                </a:solidFill>
              </a:rPr>
              <a:t>Kombinierte Anlagensysteme, Lastmanagement-Systeme und deren Auslegung</a:t>
            </a:r>
          </a:p>
          <a:p>
            <a:pPr marL="285750" indent="-285750">
              <a:buFont typeface="Arial" panose="020B0604020202020204" pitchFamily="34" charset="0"/>
              <a:buChar char="•"/>
            </a:pPr>
            <a:r>
              <a:rPr lang="de-DE" sz="1000" dirty="0">
                <a:solidFill>
                  <a:schemeClr val="bg1">
                    <a:lumMod val="75000"/>
                    <a:lumOff val="25000"/>
                  </a:schemeClr>
                </a:solidFill>
              </a:rPr>
              <a:t>Beteiligungsprozesse und Methoden</a:t>
            </a:r>
          </a:p>
          <a:p>
            <a:pPr marL="285750" indent="-285750">
              <a:buFont typeface="Arial" panose="020B0604020202020204" pitchFamily="34" charset="0"/>
              <a:buChar char="•"/>
            </a:pPr>
            <a:r>
              <a:rPr lang="de-DE" sz="1000" dirty="0">
                <a:solidFill>
                  <a:schemeClr val="bg1">
                    <a:lumMod val="75000"/>
                    <a:lumOff val="25000"/>
                  </a:schemeClr>
                </a:solidFill>
              </a:rPr>
              <a:t>Quartierskonzepte Wohnungswirtschaft</a:t>
            </a:r>
          </a:p>
          <a:p>
            <a:pPr marL="285750" indent="-285750">
              <a:buFont typeface="Arial" panose="020B0604020202020204" pitchFamily="34" charset="0"/>
              <a:buChar char="•"/>
            </a:pPr>
            <a:r>
              <a:rPr lang="de-DE" sz="1000" dirty="0">
                <a:solidFill>
                  <a:schemeClr val="bg1">
                    <a:lumMod val="75000"/>
                    <a:lumOff val="25000"/>
                  </a:schemeClr>
                </a:solidFill>
              </a:rPr>
              <a:t>Hochleistungsladeinfrastruktur</a:t>
            </a:r>
          </a:p>
          <a:p>
            <a:pPr marL="285750" indent="-285750">
              <a:buFont typeface="Arial" panose="020B0604020202020204" pitchFamily="34" charset="0"/>
              <a:buChar char="•"/>
            </a:pPr>
            <a:endParaRPr lang="de-DE" sz="1000" dirty="0">
              <a:solidFill>
                <a:schemeClr val="bg1">
                  <a:lumMod val="75000"/>
                  <a:lumOff val="25000"/>
                </a:schemeClr>
              </a:solidFill>
            </a:endParaRPr>
          </a:p>
        </p:txBody>
      </p:sp>
      <p:sp>
        <p:nvSpPr>
          <p:cNvPr id="5" name="Rechteck 4">
            <a:extLst>
              <a:ext uri="{FF2B5EF4-FFF2-40B4-BE49-F238E27FC236}">
                <a16:creationId xmlns:a16="http://schemas.microsoft.com/office/drawing/2014/main" id="{44E65F0B-EC6E-49D1-91E1-27501F1DBF43}"/>
              </a:ext>
            </a:extLst>
          </p:cNvPr>
          <p:cNvSpPr/>
          <p:nvPr/>
        </p:nvSpPr>
        <p:spPr>
          <a:xfrm>
            <a:off x="2909978" y="1898914"/>
            <a:ext cx="3499449" cy="2431435"/>
          </a:xfrm>
          <a:prstGeom prst="rect">
            <a:avLst/>
          </a:prstGeom>
        </p:spPr>
        <p:txBody>
          <a:bodyPr wrap="square">
            <a:spAutoFit/>
          </a:bodyPr>
          <a:lstStyle/>
          <a:p>
            <a:endParaRPr lang="en-US" dirty="0">
              <a:solidFill>
                <a:schemeClr val="bg1">
                  <a:lumMod val="75000"/>
                  <a:lumOff val="25000"/>
                </a:schemeClr>
              </a:solidFill>
            </a:endParaRPr>
          </a:p>
          <a:p>
            <a:r>
              <a:rPr lang="de-DE" sz="1400" dirty="0">
                <a:solidFill>
                  <a:schemeClr val="bg1">
                    <a:lumMod val="75000"/>
                    <a:lumOff val="25000"/>
                  </a:schemeClr>
                </a:solidFill>
              </a:rPr>
              <a:t>Kurz-Vita</a:t>
            </a:r>
          </a:p>
          <a:p>
            <a:endParaRPr lang="de-DE" sz="1000" dirty="0">
              <a:solidFill>
                <a:schemeClr val="bg1">
                  <a:lumMod val="75000"/>
                  <a:lumOff val="25000"/>
                </a:schemeClr>
              </a:solidFill>
            </a:endParaRPr>
          </a:p>
          <a:p>
            <a:pPr marL="285750" indent="-285750">
              <a:buFont typeface="Arial" panose="020B0604020202020204" pitchFamily="34" charset="0"/>
              <a:buChar char="•"/>
            </a:pPr>
            <a:r>
              <a:rPr lang="de-DE" sz="1000" dirty="0">
                <a:solidFill>
                  <a:schemeClr val="bg1">
                    <a:lumMod val="75000"/>
                    <a:lumOff val="25000"/>
                  </a:schemeClr>
                </a:solidFill>
              </a:rPr>
              <a:t>B.-Eng. Regenerative Energiesysteme</a:t>
            </a:r>
          </a:p>
          <a:p>
            <a:pPr marL="285750" indent="-285750">
              <a:buFont typeface="Arial" panose="020B0604020202020204" pitchFamily="34" charset="0"/>
              <a:buChar char="•"/>
            </a:pPr>
            <a:r>
              <a:rPr lang="de-DE" sz="1000" dirty="0">
                <a:solidFill>
                  <a:schemeClr val="bg1">
                    <a:lumMod val="75000"/>
                    <a:lumOff val="25000"/>
                  </a:schemeClr>
                </a:solidFill>
              </a:rPr>
              <a:t>Fortbildungen zum Unternehmensberater und Innovationsmanager in den Bereichen Energie, Mobilität und Infrastruktur</a:t>
            </a:r>
          </a:p>
          <a:p>
            <a:pPr marL="285750" indent="-285750">
              <a:buFont typeface="Arial" panose="020B0604020202020204" pitchFamily="34" charset="0"/>
              <a:buChar char="•"/>
            </a:pPr>
            <a:endParaRPr lang="de-DE" sz="1000" dirty="0">
              <a:solidFill>
                <a:schemeClr val="bg1">
                  <a:lumMod val="75000"/>
                  <a:lumOff val="25000"/>
                </a:schemeClr>
              </a:solidFill>
            </a:endParaRPr>
          </a:p>
          <a:p>
            <a:pPr marL="285750" indent="-285750">
              <a:buFont typeface="Arial" panose="020B0604020202020204" pitchFamily="34" charset="0"/>
              <a:buChar char="•"/>
            </a:pPr>
            <a:r>
              <a:rPr lang="de-DE" sz="1000" dirty="0">
                <a:solidFill>
                  <a:schemeClr val="bg1">
                    <a:lumMod val="75000"/>
                    <a:lumOff val="25000"/>
                  </a:schemeClr>
                </a:solidFill>
              </a:rPr>
              <a:t>2013-2021 Mitbegründer und Vorstand der Energiegenossenschaft </a:t>
            </a:r>
            <a:r>
              <a:rPr lang="de-DE" sz="1000" dirty="0" err="1">
                <a:solidFill>
                  <a:schemeClr val="bg1">
                    <a:lumMod val="75000"/>
                    <a:lumOff val="25000"/>
                  </a:schemeClr>
                </a:solidFill>
              </a:rPr>
              <a:t>Helmetal</a:t>
            </a:r>
            <a:r>
              <a:rPr lang="de-DE" sz="1000" dirty="0">
                <a:solidFill>
                  <a:schemeClr val="bg1">
                    <a:lumMod val="75000"/>
                    <a:lumOff val="25000"/>
                  </a:schemeClr>
                </a:solidFill>
              </a:rPr>
              <a:t> eG</a:t>
            </a:r>
          </a:p>
          <a:p>
            <a:pPr marL="285750" indent="-285750">
              <a:buFont typeface="Arial" panose="020B0604020202020204" pitchFamily="34" charset="0"/>
              <a:buChar char="•"/>
            </a:pPr>
            <a:r>
              <a:rPr lang="de-DE" sz="1000" dirty="0">
                <a:solidFill>
                  <a:schemeClr val="bg1">
                    <a:lumMod val="75000"/>
                    <a:lumOff val="25000"/>
                  </a:schemeClr>
                </a:solidFill>
              </a:rPr>
              <a:t>2014-2015: Projektingenieur bei </a:t>
            </a:r>
            <a:r>
              <a:rPr lang="de-DE" sz="1000" dirty="0" err="1">
                <a:solidFill>
                  <a:schemeClr val="bg1">
                    <a:lumMod val="75000"/>
                    <a:lumOff val="25000"/>
                  </a:schemeClr>
                </a:solidFill>
              </a:rPr>
              <a:t>EnergieKlimaPlan</a:t>
            </a:r>
            <a:r>
              <a:rPr lang="de-DE" sz="1000" dirty="0">
                <a:solidFill>
                  <a:schemeClr val="bg1">
                    <a:lumMod val="75000"/>
                    <a:lumOff val="25000"/>
                  </a:schemeClr>
                </a:solidFill>
              </a:rPr>
              <a:t> 2016 - 2021: Technischer Geschäftsführer der Intelligent Traffic Solutions GmbH</a:t>
            </a:r>
          </a:p>
          <a:p>
            <a:pPr marL="285750" indent="-285750">
              <a:buFont typeface="Arial" panose="020B0604020202020204" pitchFamily="34" charset="0"/>
              <a:buChar char="•"/>
            </a:pPr>
            <a:r>
              <a:rPr lang="de-DE" sz="1000" dirty="0">
                <a:solidFill>
                  <a:schemeClr val="bg1">
                    <a:lumMod val="75000"/>
                    <a:lumOff val="25000"/>
                  </a:schemeClr>
                </a:solidFill>
              </a:rPr>
              <a:t>Seit 2019 Partner der Campus-EW GmbH</a:t>
            </a:r>
          </a:p>
        </p:txBody>
      </p:sp>
      <p:sp>
        <p:nvSpPr>
          <p:cNvPr id="6" name="Rechteck 5">
            <a:extLst>
              <a:ext uri="{FF2B5EF4-FFF2-40B4-BE49-F238E27FC236}">
                <a16:creationId xmlns:a16="http://schemas.microsoft.com/office/drawing/2014/main" id="{73AD9A43-508C-4A6C-A2F8-6FAF3B6ADD18}"/>
              </a:ext>
            </a:extLst>
          </p:cNvPr>
          <p:cNvSpPr/>
          <p:nvPr/>
        </p:nvSpPr>
        <p:spPr>
          <a:xfrm>
            <a:off x="250165" y="275287"/>
            <a:ext cx="6096000" cy="1138773"/>
          </a:xfrm>
          <a:prstGeom prst="rect">
            <a:avLst/>
          </a:prstGeom>
        </p:spPr>
        <p:txBody>
          <a:bodyPr>
            <a:spAutoFit/>
          </a:bodyPr>
          <a:lstStyle/>
          <a:p>
            <a:r>
              <a:rPr lang="en-US" dirty="0" err="1">
                <a:solidFill>
                  <a:schemeClr val="bg1">
                    <a:lumMod val="75000"/>
                    <a:lumOff val="25000"/>
                  </a:schemeClr>
                </a:solidFill>
              </a:rPr>
              <a:t>Ihr</a:t>
            </a:r>
            <a:r>
              <a:rPr lang="en-US" dirty="0">
                <a:solidFill>
                  <a:schemeClr val="bg1">
                    <a:lumMod val="75000"/>
                    <a:lumOff val="25000"/>
                  </a:schemeClr>
                </a:solidFill>
              </a:rPr>
              <a:t> Referent</a:t>
            </a:r>
          </a:p>
          <a:p>
            <a:endParaRPr lang="en-US" dirty="0">
              <a:solidFill>
                <a:schemeClr val="bg1">
                  <a:lumMod val="75000"/>
                  <a:lumOff val="25000"/>
                </a:schemeClr>
              </a:solidFill>
            </a:endParaRPr>
          </a:p>
          <a:p>
            <a:r>
              <a:rPr lang="en-US" b="1" dirty="0">
                <a:solidFill>
                  <a:schemeClr val="bg1">
                    <a:lumMod val="75000"/>
                    <a:lumOff val="25000"/>
                  </a:schemeClr>
                </a:solidFill>
              </a:rPr>
              <a:t>Sebastian Kupfer</a:t>
            </a:r>
            <a:br>
              <a:rPr lang="en-US" dirty="0">
                <a:solidFill>
                  <a:schemeClr val="bg1">
                    <a:lumMod val="75000"/>
                    <a:lumOff val="25000"/>
                  </a:schemeClr>
                </a:solidFill>
              </a:rPr>
            </a:br>
            <a:r>
              <a:rPr lang="en-US" sz="1400" dirty="0">
                <a:solidFill>
                  <a:schemeClr val="bg1">
                    <a:lumMod val="75000"/>
                    <a:lumOff val="25000"/>
                  </a:schemeClr>
                </a:solidFill>
              </a:rPr>
              <a:t>Campus EW GmbH Academy</a:t>
            </a:r>
            <a:endParaRPr lang="en-US" dirty="0">
              <a:solidFill>
                <a:schemeClr val="bg1">
                  <a:lumMod val="75000"/>
                  <a:lumOff val="25000"/>
                </a:schemeClr>
              </a:solidFill>
            </a:endParaRPr>
          </a:p>
        </p:txBody>
      </p:sp>
      <p:pic>
        <p:nvPicPr>
          <p:cNvPr id="7" name="Grafik 6">
            <a:extLst>
              <a:ext uri="{FF2B5EF4-FFF2-40B4-BE49-F238E27FC236}">
                <a16:creationId xmlns:a16="http://schemas.microsoft.com/office/drawing/2014/main" id="{7146B75D-775E-4048-B9B8-4752CC0F5798}"/>
              </a:ext>
            </a:extLst>
          </p:cNvPr>
          <p:cNvPicPr>
            <a:picLocks noChangeAspect="1"/>
          </p:cNvPicPr>
          <p:nvPr/>
        </p:nvPicPr>
        <p:blipFill>
          <a:blip r:embed="rId2"/>
          <a:stretch>
            <a:fillRect/>
          </a:stretch>
        </p:blipFill>
        <p:spPr>
          <a:xfrm>
            <a:off x="9351343" y="194420"/>
            <a:ext cx="2527232" cy="860433"/>
          </a:xfrm>
          <a:prstGeom prst="rect">
            <a:avLst/>
          </a:prstGeom>
        </p:spPr>
      </p:pic>
      <p:pic>
        <p:nvPicPr>
          <p:cNvPr id="8" name="Grafik 7">
            <a:extLst>
              <a:ext uri="{FF2B5EF4-FFF2-40B4-BE49-F238E27FC236}">
                <a16:creationId xmlns:a16="http://schemas.microsoft.com/office/drawing/2014/main" id="{93971D51-234F-449A-B499-14110EED3993}"/>
              </a:ext>
            </a:extLst>
          </p:cNvPr>
          <p:cNvPicPr>
            <a:picLocks noChangeAspect="1"/>
          </p:cNvPicPr>
          <p:nvPr/>
        </p:nvPicPr>
        <p:blipFill>
          <a:blip r:embed="rId3"/>
          <a:stretch>
            <a:fillRect/>
          </a:stretch>
        </p:blipFill>
        <p:spPr>
          <a:xfrm>
            <a:off x="477327" y="5708459"/>
            <a:ext cx="1639019" cy="921948"/>
          </a:xfrm>
          <a:prstGeom prst="rect">
            <a:avLst/>
          </a:prstGeom>
        </p:spPr>
      </p:pic>
      <p:sp>
        <p:nvSpPr>
          <p:cNvPr id="9" name="Textfeld 8">
            <a:extLst>
              <a:ext uri="{FF2B5EF4-FFF2-40B4-BE49-F238E27FC236}">
                <a16:creationId xmlns:a16="http://schemas.microsoft.com/office/drawing/2014/main" id="{F4146C2E-A2EE-4878-81C4-162872FB66B3}"/>
              </a:ext>
            </a:extLst>
          </p:cNvPr>
          <p:cNvSpPr txBox="1"/>
          <p:nvPr/>
        </p:nvSpPr>
        <p:spPr>
          <a:xfrm>
            <a:off x="355119" y="5248609"/>
            <a:ext cx="3759682" cy="246221"/>
          </a:xfrm>
          <a:prstGeom prst="rect">
            <a:avLst/>
          </a:prstGeom>
          <a:noFill/>
        </p:spPr>
        <p:txBody>
          <a:bodyPr wrap="square" rtlCol="0">
            <a:spAutoFit/>
          </a:bodyPr>
          <a:lstStyle/>
          <a:p>
            <a:r>
              <a:rPr lang="de-DE" sz="1000" dirty="0">
                <a:solidFill>
                  <a:schemeClr val="accent2">
                    <a:lumMod val="20000"/>
                    <a:lumOff val="80000"/>
                  </a:schemeClr>
                </a:solidFill>
              </a:rPr>
              <a:t>In Kooperation mit Campus EW GmbH Academy</a:t>
            </a:r>
          </a:p>
        </p:txBody>
      </p:sp>
      <p:sp>
        <p:nvSpPr>
          <p:cNvPr id="12" name="Rechteck 11">
            <a:extLst>
              <a:ext uri="{FF2B5EF4-FFF2-40B4-BE49-F238E27FC236}">
                <a16:creationId xmlns:a16="http://schemas.microsoft.com/office/drawing/2014/main" id="{D6B1C374-FF93-4DFB-8EB7-EB8B3C2E518F}"/>
              </a:ext>
            </a:extLst>
          </p:cNvPr>
          <p:cNvSpPr/>
          <p:nvPr/>
        </p:nvSpPr>
        <p:spPr>
          <a:xfrm>
            <a:off x="7194430" y="6355803"/>
            <a:ext cx="4753224" cy="307777"/>
          </a:xfrm>
          <a:prstGeom prst="rect">
            <a:avLst/>
          </a:prstGeom>
        </p:spPr>
        <p:txBody>
          <a:bodyPr wrap="none">
            <a:spAutoFit/>
          </a:bodyPr>
          <a:lstStyle/>
          <a:p>
            <a:r>
              <a:rPr lang="de-DE" sz="1400" dirty="0">
                <a:solidFill>
                  <a:srgbClr val="195D72"/>
                </a:solidFill>
              </a:rPr>
              <a:t>Information &amp; Anmeldung unter </a:t>
            </a:r>
            <a:r>
              <a:rPr lang="de-DE" sz="1400" b="1" dirty="0">
                <a:solidFill>
                  <a:srgbClr val="195D72"/>
                </a:solidFill>
              </a:rPr>
              <a:t>www.tsb-energie.de</a:t>
            </a:r>
          </a:p>
        </p:txBody>
      </p:sp>
      <p:pic>
        <p:nvPicPr>
          <p:cNvPr id="14" name="Grafik 13">
            <a:extLst>
              <a:ext uri="{FF2B5EF4-FFF2-40B4-BE49-F238E27FC236}">
                <a16:creationId xmlns:a16="http://schemas.microsoft.com/office/drawing/2014/main" id="{89C1A345-D1F4-419C-A7F5-6B0D902FC1F8}"/>
              </a:ext>
            </a:extLst>
          </p:cNvPr>
          <p:cNvPicPr>
            <a:picLocks noChangeAspect="1"/>
          </p:cNvPicPr>
          <p:nvPr/>
        </p:nvPicPr>
        <p:blipFill>
          <a:blip r:embed="rId4"/>
          <a:stretch>
            <a:fillRect/>
          </a:stretch>
        </p:blipFill>
        <p:spPr>
          <a:xfrm>
            <a:off x="355119" y="1834712"/>
            <a:ext cx="1987977" cy="2370847"/>
          </a:xfrm>
          <a:prstGeom prst="rect">
            <a:avLst/>
          </a:prstGeom>
        </p:spPr>
      </p:pic>
      <p:sp>
        <p:nvSpPr>
          <p:cNvPr id="11" name="Rechteck 10">
            <a:extLst>
              <a:ext uri="{FF2B5EF4-FFF2-40B4-BE49-F238E27FC236}">
                <a16:creationId xmlns:a16="http://schemas.microsoft.com/office/drawing/2014/main" id="{76363973-566E-4845-A381-70D89A96468C}"/>
              </a:ext>
            </a:extLst>
          </p:cNvPr>
          <p:cNvSpPr/>
          <p:nvPr/>
        </p:nvSpPr>
        <p:spPr>
          <a:xfrm>
            <a:off x="7346830" y="6508203"/>
            <a:ext cx="4753224" cy="307777"/>
          </a:xfrm>
          <a:prstGeom prst="rect">
            <a:avLst/>
          </a:prstGeom>
        </p:spPr>
        <p:txBody>
          <a:bodyPr wrap="none">
            <a:spAutoFit/>
          </a:bodyPr>
          <a:lstStyle/>
          <a:p>
            <a:r>
              <a:rPr lang="de-DE" sz="1400" dirty="0">
                <a:solidFill>
                  <a:schemeClr val="accent2">
                    <a:lumMod val="20000"/>
                    <a:lumOff val="80000"/>
                  </a:schemeClr>
                </a:solidFill>
              </a:rPr>
              <a:t>Information &amp; Anmeldung unter </a:t>
            </a:r>
            <a:r>
              <a:rPr lang="de-DE" sz="1400" b="1" dirty="0">
                <a:solidFill>
                  <a:schemeClr val="accent2">
                    <a:lumMod val="20000"/>
                    <a:lumOff val="80000"/>
                  </a:schemeClr>
                </a:solidFill>
              </a:rPr>
              <a:t>www.tsb-energie.de</a:t>
            </a:r>
          </a:p>
        </p:txBody>
      </p:sp>
    </p:spTree>
    <p:extLst>
      <p:ext uri="{BB962C8B-B14F-4D97-AF65-F5344CB8AC3E}">
        <p14:creationId xmlns:p14="http://schemas.microsoft.com/office/powerpoint/2010/main" val="384884422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Zitierfähig">
  <a:themeElements>
    <a:clrScheme name="Grü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98D1675B-7325-48AD-994B-0DEF3379A98D}"/>
    </a:ext>
  </a:extLst>
</a:theme>
</file>

<file path=docProps/app.xml><?xml version="1.0" encoding="utf-8"?>
<Properties xmlns="http://schemas.openxmlformats.org/officeDocument/2006/extended-properties" xmlns:vt="http://schemas.openxmlformats.org/officeDocument/2006/docPropsVTypes">
  <Template>TM03457503[[fn=Zitierfähig]]</Template>
  <TotalTime>0</TotalTime>
  <Words>719</Words>
  <Application>Microsoft Office PowerPoint</Application>
  <PresentationFormat>Breitbild</PresentationFormat>
  <Paragraphs>123</Paragraphs>
  <Slides>3</Slides>
  <Notes>0</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3</vt:i4>
      </vt:variant>
    </vt:vector>
  </HeadingPairs>
  <TitlesOfParts>
    <vt:vector size="7" baseType="lpstr">
      <vt:lpstr>Arial</vt:lpstr>
      <vt:lpstr>Century Gothic</vt:lpstr>
      <vt:lpstr>Wingdings 2</vt:lpstr>
      <vt:lpstr>Zitierfähig</vt:lpstr>
      <vt:lpstr>               Binger IntensivSeminar (ONLINE)    Ladeinfrastruktur für Elektromobilität  Rechte, Pflichten und Modelle für Betrieb und Abrechnung   Rahmenbedingungen| Markt | Betreibermodelle | Abrechnungssysteme | Praxisbeispiele</vt:lpstr>
      <vt:lpstr>PowerPoint-Präsentation</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Nachhaltigkeit</dc:title>
  <dc:creator>Nina Rauth</dc:creator>
  <cp:lastModifiedBy>Babett Hanke</cp:lastModifiedBy>
  <cp:revision>45</cp:revision>
  <dcterms:created xsi:type="dcterms:W3CDTF">2021-04-30T06:16:27Z</dcterms:created>
  <dcterms:modified xsi:type="dcterms:W3CDTF">2022-04-01T13:25:46Z</dcterms:modified>
</cp:coreProperties>
</file>